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5143500" cx="9144000"/>
  <p:notesSz cx="6858000" cy="9144000"/>
  <p:embeddedFontLst>
    <p:embeddedFont>
      <p:font typeface="Roboto"/>
      <p:regular r:id="rId17"/>
      <p:bold r:id="rId18"/>
      <p:italic r:id="rId19"/>
      <p:boldItalic r:id="rId20"/>
    </p:embeddedFont>
    <p:embeddedFont>
      <p:font typeface="Fira Sans Extra Condensed Medium"/>
      <p:regular r:id="rId21"/>
      <p:bold r:id="rId22"/>
      <p:italic r:id="rId23"/>
      <p:boldItalic r:id="rId24"/>
    </p:embeddedFont>
    <p:embeddedFont>
      <p:font typeface="Lexend Medium"/>
      <p:regular r:id="rId25"/>
      <p:bold r:id="rId26"/>
    </p:embeddedFont>
    <p:embeddedFont>
      <p:font typeface="Lexend"/>
      <p:regular r:id="rId27"/>
      <p:bold r:id="rId28"/>
    </p:embeddedFont>
    <p:embeddedFont>
      <p:font typeface="Fira Sans Extra Condensed"/>
      <p:regular r:id="rId29"/>
      <p:bold r:id="rId30"/>
      <p:italic r:id="rId31"/>
      <p:boldItalic r:id="rId32"/>
    </p:embeddedFont>
    <p:embeddedFont>
      <p:font typeface="Fira Sans Extra Condensed SemiBold"/>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22" Type="http://schemas.openxmlformats.org/officeDocument/2006/relationships/font" Target="fonts/FiraSansExtraCondensedMedium-bold.fntdata"/><Relationship Id="rId21" Type="http://schemas.openxmlformats.org/officeDocument/2006/relationships/font" Target="fonts/FiraSansExtraCondensedMedium-regular.fntdata"/><Relationship Id="rId24" Type="http://schemas.openxmlformats.org/officeDocument/2006/relationships/font" Target="fonts/FiraSansExtraCondensedMedium-boldItalic.fntdata"/><Relationship Id="rId23" Type="http://schemas.openxmlformats.org/officeDocument/2006/relationships/font" Target="fonts/FiraSansExtraCondensedMedium-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LexendMedium-bold.fntdata"/><Relationship Id="rId25" Type="http://schemas.openxmlformats.org/officeDocument/2006/relationships/font" Target="fonts/LexendMedium-regular.fntdata"/><Relationship Id="rId28" Type="http://schemas.openxmlformats.org/officeDocument/2006/relationships/font" Target="fonts/Lexend-bold.fntdata"/><Relationship Id="rId27" Type="http://schemas.openxmlformats.org/officeDocument/2006/relationships/font" Target="fonts/Lexend-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FiraSansExtraCondensed-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FiraSansExtraCondensed-italic.fntdata"/><Relationship Id="rId30" Type="http://schemas.openxmlformats.org/officeDocument/2006/relationships/font" Target="fonts/FiraSansExtraCondensed-bold.fntdata"/><Relationship Id="rId11" Type="http://schemas.openxmlformats.org/officeDocument/2006/relationships/slide" Target="slides/slide7.xml"/><Relationship Id="rId33" Type="http://schemas.openxmlformats.org/officeDocument/2006/relationships/font" Target="fonts/FiraSansExtraCondensedSemiBold-regular.fntdata"/><Relationship Id="rId10" Type="http://schemas.openxmlformats.org/officeDocument/2006/relationships/slide" Target="slides/slide6.xml"/><Relationship Id="rId32" Type="http://schemas.openxmlformats.org/officeDocument/2006/relationships/font" Target="fonts/FiraSansExtraCondensed-boldItalic.fntdata"/><Relationship Id="rId13" Type="http://schemas.openxmlformats.org/officeDocument/2006/relationships/slide" Target="slides/slide9.xml"/><Relationship Id="rId35" Type="http://schemas.openxmlformats.org/officeDocument/2006/relationships/font" Target="fonts/FiraSansExtraCondensedSemiBold-italic.fntdata"/><Relationship Id="rId12" Type="http://schemas.openxmlformats.org/officeDocument/2006/relationships/slide" Target="slides/slide8.xml"/><Relationship Id="rId34" Type="http://schemas.openxmlformats.org/officeDocument/2006/relationships/font" Target="fonts/FiraSansExtraCondensedSemiBold-bold.fntdata"/><Relationship Id="rId15" Type="http://schemas.openxmlformats.org/officeDocument/2006/relationships/slide" Target="slides/slide11.xml"/><Relationship Id="rId14" Type="http://schemas.openxmlformats.org/officeDocument/2006/relationships/slide" Target="slides/slide10.xml"/><Relationship Id="rId36" Type="http://schemas.openxmlformats.org/officeDocument/2006/relationships/font" Target="fonts/FiraSansExtraCondensedSemiBold-boldItalic.fntdata"/><Relationship Id="rId17" Type="http://schemas.openxmlformats.org/officeDocument/2006/relationships/font" Target="fonts/Roboto-regular.fntdata"/><Relationship Id="rId16" Type="http://schemas.openxmlformats.org/officeDocument/2006/relationships/slide" Target="slides/slide12.xml"/><Relationship Id="rId19" Type="http://schemas.openxmlformats.org/officeDocument/2006/relationships/font" Target="fonts/Roboto-italic.fntdata"/><Relationship Id="rId18" Type="http://schemas.openxmlformats.org/officeDocument/2006/relationships/font" Target="fonts/Roboto-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db684cf58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g2db684cf584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db684cf584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db684cf584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db684cf584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g2db684cf584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rgbClr val="595959"/>
              </a:buClr>
              <a:buSzPts val="1100"/>
              <a:buChar char="-"/>
            </a:pPr>
            <a:r>
              <a:rPr lang="en">
                <a:solidFill>
                  <a:srgbClr val="595959"/>
                </a:solidFill>
              </a:rPr>
              <a:t>Social media sharing: Enable users to share heat stress alerts and safety tips with their social networks, spreading awareness and encouraging others to stay safe during extreme heat events.</a:t>
            </a:r>
            <a:endParaRPr>
              <a:solidFill>
                <a:srgbClr val="595959"/>
              </a:solidFill>
            </a:endParaRPr>
          </a:p>
          <a:p>
            <a:pPr indent="-298450" lvl="0" marL="457200" rtl="0" algn="l">
              <a:lnSpc>
                <a:spcPct val="100000"/>
              </a:lnSpc>
              <a:spcBef>
                <a:spcPts val="0"/>
              </a:spcBef>
              <a:spcAft>
                <a:spcPts val="0"/>
              </a:spcAft>
              <a:buClr>
                <a:srgbClr val="595959"/>
              </a:buClr>
              <a:buSzPts val="1100"/>
              <a:buChar char="-"/>
            </a:pPr>
            <a:r>
              <a:rPr lang="en">
                <a:solidFill>
                  <a:srgbClr val="595959"/>
                </a:solidFill>
              </a:rPr>
              <a:t>Language localization: Provide support for multiple languages to ensure accessibility for diverse communities, allowing users to receive alerts and recommendations in their preferred language.</a:t>
            </a:r>
            <a:endParaRPr>
              <a:solidFill>
                <a:srgbClr val="595959"/>
              </a:solidFill>
            </a:endParaRPr>
          </a:p>
          <a:p>
            <a:pPr indent="-298450" lvl="0" marL="457200" rtl="0" algn="l">
              <a:lnSpc>
                <a:spcPct val="100000"/>
              </a:lnSpc>
              <a:spcBef>
                <a:spcPts val="0"/>
              </a:spcBef>
              <a:spcAft>
                <a:spcPts val="0"/>
              </a:spcAft>
              <a:buClr>
                <a:srgbClr val="595959"/>
              </a:buClr>
              <a:buSzPts val="1100"/>
              <a:buChar char="-"/>
            </a:pPr>
            <a:r>
              <a:rPr lang="en">
                <a:solidFill>
                  <a:srgbClr val="595959"/>
                </a:solidFill>
              </a:rPr>
              <a:t>Community feedback and reporting: Allow users to report heat-related issues such as malfunctioning cooling centers or insufficient access to hydration resources, empowering communities to advocate for improvements in heat preparedness and response measures.</a:t>
            </a:r>
            <a:endParaRPr sz="400">
              <a:solidFill>
                <a:schemeClr val="dk1"/>
              </a:solidFill>
            </a:endParaRPr>
          </a:p>
          <a:p>
            <a:pPr indent="0" lvl="0" marL="0" rtl="0" algn="l">
              <a:lnSpc>
                <a:spcPct val="100000"/>
              </a:lnSpc>
              <a:spcBef>
                <a:spcPts val="1600"/>
              </a:spcBef>
              <a:spcAft>
                <a:spcPts val="0"/>
              </a:spcAft>
              <a:buSzPts val="1100"/>
              <a:buNone/>
            </a:pPr>
            <a:r>
              <a:t/>
            </a:r>
            <a:endParaRPr sz="4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db684cf584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2db684cf584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db684cf58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g2db684cf584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db684cf58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g2db684cf584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91d1824d3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91d1824d3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Resources: </a:t>
            </a:r>
            <a:endParaRPr>
              <a:solidFill>
                <a:schemeClr val="dk1"/>
              </a:solidFill>
            </a:endParaRPr>
          </a:p>
          <a:p>
            <a:pPr indent="-298450" lvl="0" marL="457200" rtl="0" algn="l">
              <a:lnSpc>
                <a:spcPct val="115000"/>
              </a:lnSpc>
              <a:spcBef>
                <a:spcPts val="0"/>
              </a:spcBef>
              <a:spcAft>
                <a:spcPts val="0"/>
              </a:spcAft>
              <a:buSzPts val="1100"/>
              <a:buChar char="-"/>
            </a:pPr>
            <a:r>
              <a:rPr lang="en">
                <a:solidFill>
                  <a:schemeClr val="dk1"/>
                </a:solidFill>
              </a:rPr>
              <a:t>Free application, no </a:t>
            </a:r>
            <a:r>
              <a:rPr lang="en">
                <a:solidFill>
                  <a:schemeClr val="dk1"/>
                </a:solidFill>
              </a:rPr>
              <a:t>funding</a:t>
            </a:r>
            <a:r>
              <a:rPr lang="en">
                <a:solidFill>
                  <a:schemeClr val="dk1"/>
                </a:solidFill>
              </a:rPr>
              <a:t> needed just advertisement </a:t>
            </a:r>
            <a:br>
              <a:rPr lang="en">
                <a:solidFill>
                  <a:schemeClr val="dk1"/>
                </a:solidFill>
              </a:rPr>
            </a:br>
            <a:r>
              <a:rPr lang="en">
                <a:solidFill>
                  <a:schemeClr val="dk1"/>
                </a:solidFill>
              </a:rPr>
              <a:t> They provide a good framework to help generate ideas and solutions based on narrative scenarios.</a:t>
            </a:r>
            <a:endParaRPr>
              <a:solidFill>
                <a:schemeClr val="dk1"/>
              </a:solidFill>
            </a:endParaRPr>
          </a:p>
          <a:p>
            <a:pPr indent="-298450" lvl="0" marL="457200" rtl="0" algn="l">
              <a:lnSpc>
                <a:spcPct val="115000"/>
              </a:lnSpc>
              <a:spcBef>
                <a:spcPts val="0"/>
              </a:spcBef>
              <a:spcAft>
                <a:spcPts val="0"/>
              </a:spcAft>
              <a:buSzPts val="1100"/>
              <a:buChar char="-"/>
            </a:pPr>
            <a:r>
              <a:rPr lang="en">
                <a:solidFill>
                  <a:schemeClr val="dk1"/>
                </a:solidFill>
              </a:rPr>
              <a:t>Personas allow us designers to better understand the diversity of target groups.</a:t>
            </a:r>
            <a:endParaRPr>
              <a:solidFill>
                <a:schemeClr val="dk1"/>
              </a:solidFill>
            </a:endParaRPr>
          </a:p>
          <a:p>
            <a:pPr indent="0" lvl="0" marL="45720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Target user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Low-income households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Elderly individuals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People with health conditions, and others who may lack access to resources and support to cope with extreme heat events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Assumptions/ Shortcomings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Nearby cooling stations are accessible to all residents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Assess the geographical distribution, capacity, and affordability of cooling centers and resources within the target urban area. Identify any disparities or barriers to access, such as transportation limitations, financial constraints, or language barriers, and explore strategies to address these inequities.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9b015b6a0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9b015b6a0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9b015b6a03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9b015b6a03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User </a:t>
            </a:r>
            <a:r>
              <a:rPr lang="en" sz="1000">
                <a:solidFill>
                  <a:schemeClr val="dk1"/>
                </a:solidFill>
              </a:rPr>
              <a:t>friendly</a:t>
            </a:r>
            <a:r>
              <a:rPr lang="en" sz="1000">
                <a:solidFill>
                  <a:schemeClr val="dk1"/>
                </a:solidFill>
              </a:rPr>
              <a:t> and innovative solution that can be easily accessed through a mobile phone in a form of an application. Because this is an application, this is an accessible approach, optimizing data delively to users. Finally, this is the best solution since it is simple to design and </a:t>
            </a:r>
            <a:r>
              <a:rPr lang="en" sz="1000">
                <a:solidFill>
                  <a:schemeClr val="dk1"/>
                </a:solidFill>
              </a:rPr>
              <a:t>navigate. </a:t>
            </a:r>
            <a:endParaRPr sz="10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OR</a:t>
            </a:r>
            <a:endParaRPr/>
          </a:p>
          <a:p>
            <a:pPr indent="0" lvl="0" marL="0" rtl="0" algn="l">
              <a:spcBef>
                <a:spcPts val="0"/>
              </a:spcBef>
              <a:spcAft>
                <a:spcPts val="0"/>
              </a:spcAft>
              <a:buNone/>
            </a:pPr>
            <a:r>
              <a:t/>
            </a:r>
            <a:endParaRPr/>
          </a:p>
          <a:p>
            <a:pPr indent="0" lvl="0" marL="0" rtl="0" algn="l">
              <a:lnSpc>
                <a:spcPct val="175000"/>
              </a:lnSpc>
              <a:spcBef>
                <a:spcPts val="0"/>
              </a:spcBef>
              <a:spcAft>
                <a:spcPts val="0"/>
              </a:spcAft>
              <a:buNone/>
            </a:pPr>
            <a:r>
              <a:rPr lang="en"/>
              <a:t>An accessible, user-friendly, and innovative mobile application solution facilitates easy access and efficient data delivery to users. Its simplicity in design and navigation makes it the optimal choice.</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db684cf584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db684cf584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db684cf584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db684cf584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Google Maps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Weather notifications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Air Quality monitoring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Map navigation to cooling stations (ex. Building with AC, pools, and splash pads)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Hours of operation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Communication with promoting events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Community Heat Alerts: Develop a mobile or web application that provides real-time heat stress alerts to vulnerable populations based on their location. This app can offer personalized recommendations such as nearby cooling centers, hydration reminders, and tips for staying cool during extreme heat events.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Imagine the simplicity of navigating Google Maps and arriving to your destination. Similar to Google Maps, our application will feature warning (for example, heat/ weather warnings and alerts) notifying the user to be cautious when traveling in Waterloo/ Kitchener for that day. By incorporating local open data, that app will additionally navigate the user to the closest cooling centres such as buildings with AC, pools, and splash pads and show hours of operation for those cooling centres.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In-app community forums: Create a space within the app where users can connect with each other, share experiences, and exchange tips for coping with extreme heat, fostering a sense of community support and resilience.</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db684cf584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db684cf584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812477" y="1508413"/>
            <a:ext cx="3693600" cy="17307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5300">
                <a:latin typeface="Fira Sans Extra Condensed SemiBold"/>
                <a:ea typeface="Fira Sans Extra Condensed SemiBold"/>
                <a:cs typeface="Fira Sans Extra Condensed SemiBold"/>
                <a:sym typeface="Fira Sans Extra Condensed Semi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812477" y="3239088"/>
            <a:ext cx="3693600" cy="396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600">
                <a:solidFill>
                  <a:schemeClr val="dk1"/>
                </a:solidFill>
                <a:latin typeface="Roboto"/>
                <a:ea typeface="Roboto"/>
                <a:cs typeface="Roboto"/>
                <a:sym typeface="Robo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457200" y="445025"/>
            <a:ext cx="8229600" cy="523800"/>
          </a:xfrm>
          <a:prstGeom prst="rect">
            <a:avLst/>
          </a:prstGeom>
        </p:spPr>
        <p:txBody>
          <a:bodyPr anchorCtr="0" anchor="b" bIns="91425" lIns="91425" spcFirstLastPara="1" rIns="91425" wrap="square" tIns="91425">
            <a:noAutofit/>
          </a:bodyPr>
          <a:lstStyle>
            <a:lvl1pPr lvl="0" algn="ctr">
              <a:spcBef>
                <a:spcPts val="0"/>
              </a:spcBef>
              <a:spcAft>
                <a:spcPts val="0"/>
              </a:spcAft>
              <a:buSzPts val="2800"/>
              <a:buNone/>
              <a:defRPr sz="2500">
                <a:latin typeface="Fira Sans Extra Condensed Medium"/>
                <a:ea typeface="Fira Sans Extra Condensed Medium"/>
                <a:cs typeface="Fira Sans Extra Condensed Medium"/>
                <a:sym typeface="Fira Sans Extra Condensed Medium"/>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5.png"/><Relationship Id="rId7"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6.png"/><Relationship Id="rId5" Type="http://schemas.openxmlformats.org/officeDocument/2006/relationships/image" Target="../media/image15.png"/><Relationship Id="rId6" Type="http://schemas.openxmlformats.org/officeDocument/2006/relationships/image" Target="../media/image23.png"/><Relationship Id="rId7"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6.png"/><Relationship Id="rId5"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6.png"/><Relationship Id="rId5" Type="http://schemas.openxmlformats.org/officeDocument/2006/relationships/image" Target="../media/image10.png"/><Relationship Id="rId6"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6.png"/><Relationship Id="rId5" Type="http://schemas.openxmlformats.org/officeDocument/2006/relationships/image" Target="../media/image26.png"/><Relationship Id="rId6"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8.png"/><Relationship Id="rId7"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6.png"/><Relationship Id="rId5"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hyperlink" Target="http://drive.google.com/file/d/1IczwHiNXyoBeirnqYxJkN_7GJNnhKDaY/view" TargetMode="Externa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14.png"/><Relationship Id="rId5" Type="http://schemas.openxmlformats.org/officeDocument/2006/relationships/image" Target="../media/image19.png"/><Relationship Id="rId6"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idx="1" type="subTitle"/>
          </p:nvPr>
        </p:nvSpPr>
        <p:spPr>
          <a:xfrm>
            <a:off x="140725" y="83575"/>
            <a:ext cx="1745100" cy="492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2800"/>
              <a:buNone/>
            </a:pPr>
            <a:r>
              <a:rPr lang="en" sz="2000">
                <a:solidFill>
                  <a:srgbClr val="889341"/>
                </a:solidFill>
                <a:latin typeface="Lexend Medium"/>
                <a:ea typeface="Lexend Medium"/>
                <a:cs typeface="Lexend Medium"/>
                <a:sym typeface="Lexend Medium"/>
              </a:rPr>
              <a:t>May 11</a:t>
            </a:r>
            <a:endParaRPr sz="2000">
              <a:solidFill>
                <a:srgbClr val="889341"/>
              </a:solidFill>
              <a:latin typeface="Lexend Medium"/>
              <a:ea typeface="Lexend Medium"/>
              <a:cs typeface="Lexend Medium"/>
              <a:sym typeface="Lexend Medium"/>
            </a:endParaRPr>
          </a:p>
        </p:txBody>
      </p:sp>
      <p:pic>
        <p:nvPicPr>
          <p:cNvPr id="55" name="Google Shape;55;p13"/>
          <p:cNvPicPr preferRelativeResize="0"/>
          <p:nvPr/>
        </p:nvPicPr>
        <p:blipFill rotWithShape="1">
          <a:blip r:embed="rId3">
            <a:alphaModFix/>
          </a:blip>
          <a:srcRect b="0" l="0" r="0" t="0"/>
          <a:stretch/>
        </p:blipFill>
        <p:spPr>
          <a:xfrm>
            <a:off x="7913575" y="-234575"/>
            <a:ext cx="1230425" cy="1230425"/>
          </a:xfrm>
          <a:prstGeom prst="rect">
            <a:avLst/>
          </a:prstGeom>
          <a:noFill/>
          <a:ln>
            <a:noFill/>
          </a:ln>
        </p:spPr>
      </p:pic>
      <p:pic>
        <p:nvPicPr>
          <p:cNvPr id="56" name="Google Shape;56;p13"/>
          <p:cNvPicPr preferRelativeResize="0"/>
          <p:nvPr/>
        </p:nvPicPr>
        <p:blipFill rotWithShape="1">
          <a:blip r:embed="rId4">
            <a:alphaModFix/>
          </a:blip>
          <a:srcRect b="0" l="0" r="0" t="0"/>
          <a:stretch/>
        </p:blipFill>
        <p:spPr>
          <a:xfrm>
            <a:off x="2698094" y="3938900"/>
            <a:ext cx="3747825" cy="1103475"/>
          </a:xfrm>
          <a:prstGeom prst="rect">
            <a:avLst/>
          </a:prstGeom>
          <a:noFill/>
          <a:ln>
            <a:noFill/>
          </a:ln>
        </p:spPr>
      </p:pic>
      <p:pic>
        <p:nvPicPr>
          <p:cNvPr id="57" name="Google Shape;57;p13"/>
          <p:cNvPicPr preferRelativeResize="0"/>
          <p:nvPr/>
        </p:nvPicPr>
        <p:blipFill rotWithShape="1">
          <a:blip r:embed="rId5">
            <a:alphaModFix/>
          </a:blip>
          <a:srcRect b="0" l="17775" r="15500" t="0"/>
          <a:stretch/>
        </p:blipFill>
        <p:spPr>
          <a:xfrm rot="945618">
            <a:off x="-1018850" y="2210400"/>
            <a:ext cx="1825900" cy="2736575"/>
          </a:xfrm>
          <a:prstGeom prst="rect">
            <a:avLst/>
          </a:prstGeom>
          <a:noFill/>
          <a:ln>
            <a:noFill/>
          </a:ln>
        </p:spPr>
      </p:pic>
      <p:sp>
        <p:nvSpPr>
          <p:cNvPr id="58" name="Google Shape;58;p13"/>
          <p:cNvSpPr txBox="1"/>
          <p:nvPr/>
        </p:nvSpPr>
        <p:spPr>
          <a:xfrm>
            <a:off x="311708" y="828575"/>
            <a:ext cx="8520600" cy="1185300"/>
          </a:xfrm>
          <a:prstGeom prst="rect">
            <a:avLst/>
          </a:prstGeom>
          <a:noFill/>
          <a:ln>
            <a:noFill/>
          </a:ln>
        </p:spPr>
        <p:txBody>
          <a:bodyPr anchorCtr="0" anchor="b"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6500"/>
              <a:buFont typeface="Arial"/>
              <a:buNone/>
            </a:pPr>
            <a:r>
              <a:rPr b="0" i="0" lang="en" sz="6500" u="none" cap="none" strike="noStrike">
                <a:solidFill>
                  <a:srgbClr val="000000"/>
                </a:solidFill>
                <a:latin typeface="Lexend Medium"/>
                <a:ea typeface="Lexend Medium"/>
                <a:cs typeface="Lexend Medium"/>
                <a:sym typeface="Lexend Medium"/>
              </a:rPr>
              <a:t>GOODHack24</a:t>
            </a:r>
            <a:endParaRPr b="0" i="0" sz="6500" u="none" cap="none" strike="noStrike">
              <a:solidFill>
                <a:srgbClr val="000000"/>
              </a:solidFill>
              <a:latin typeface="Lexend Medium"/>
              <a:ea typeface="Lexend Medium"/>
              <a:cs typeface="Lexend Medium"/>
              <a:sym typeface="Lexend Medium"/>
            </a:endParaRPr>
          </a:p>
        </p:txBody>
      </p:sp>
      <p:sp>
        <p:nvSpPr>
          <p:cNvPr id="59" name="Google Shape;59;p13"/>
          <p:cNvSpPr txBox="1"/>
          <p:nvPr/>
        </p:nvSpPr>
        <p:spPr>
          <a:xfrm>
            <a:off x="735925" y="1940700"/>
            <a:ext cx="7764000" cy="1077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500"/>
              <a:buFont typeface="Arial"/>
              <a:buNone/>
            </a:pPr>
            <a:r>
              <a:rPr lang="en" sz="3500">
                <a:solidFill>
                  <a:srgbClr val="889341"/>
                </a:solidFill>
                <a:latin typeface="Lexend Medium"/>
                <a:ea typeface="Lexend Medium"/>
                <a:cs typeface="Lexend Medium"/>
                <a:sym typeface="Lexend Medium"/>
              </a:rPr>
              <a:t>Unstoppable</a:t>
            </a:r>
            <a:endParaRPr b="0" i="0" sz="3500" u="none" cap="none" strike="noStrike">
              <a:solidFill>
                <a:srgbClr val="889341"/>
              </a:solidFill>
              <a:latin typeface="Lexend Medium"/>
              <a:ea typeface="Lexend Medium"/>
              <a:cs typeface="Lexend Medium"/>
              <a:sym typeface="Lexend Medium"/>
            </a:endParaRPr>
          </a:p>
          <a:p>
            <a:pPr indent="0" lvl="0" marL="0" marR="0" rtl="0" algn="ctr">
              <a:lnSpc>
                <a:spcPct val="100000"/>
              </a:lnSpc>
              <a:spcBef>
                <a:spcPts val="0"/>
              </a:spcBef>
              <a:spcAft>
                <a:spcPts val="0"/>
              </a:spcAft>
              <a:buClr>
                <a:srgbClr val="000000"/>
              </a:buClr>
              <a:buSzPts val="2300"/>
              <a:buFont typeface="Arial"/>
              <a:buNone/>
            </a:pPr>
            <a:r>
              <a:rPr b="0" i="0" lang="en" sz="2300" u="none" cap="none" strike="noStrike">
                <a:solidFill>
                  <a:srgbClr val="889341"/>
                </a:solidFill>
                <a:latin typeface="Lexend Medium"/>
                <a:ea typeface="Lexend Medium"/>
                <a:cs typeface="Lexend Medium"/>
                <a:sym typeface="Lexend Medium"/>
              </a:rPr>
              <a:t>Team Members: </a:t>
            </a:r>
            <a:r>
              <a:rPr lang="en" sz="2300">
                <a:solidFill>
                  <a:srgbClr val="889341"/>
                </a:solidFill>
                <a:latin typeface="Lexend Medium"/>
                <a:ea typeface="Lexend Medium"/>
                <a:cs typeface="Lexend Medium"/>
                <a:sym typeface="Lexend Medium"/>
              </a:rPr>
              <a:t>Mick, Dhairya, Rita</a:t>
            </a:r>
            <a:endParaRPr b="0" i="0" sz="2300" u="none" cap="none" strike="noStrike">
              <a:solidFill>
                <a:srgbClr val="889341"/>
              </a:solidFill>
              <a:latin typeface="Lexend Medium"/>
              <a:ea typeface="Lexend Medium"/>
              <a:cs typeface="Lexend Medium"/>
              <a:sym typeface="Lexend Medium"/>
            </a:endParaRPr>
          </a:p>
        </p:txBody>
      </p:sp>
      <p:pic>
        <p:nvPicPr>
          <p:cNvPr id="60" name="Google Shape;60;p13"/>
          <p:cNvPicPr preferRelativeResize="0"/>
          <p:nvPr/>
        </p:nvPicPr>
        <p:blipFill rotWithShape="1">
          <a:blip r:embed="rId6">
            <a:alphaModFix/>
          </a:blip>
          <a:srcRect b="0" l="0" r="0" t="0"/>
          <a:stretch/>
        </p:blipFill>
        <p:spPr>
          <a:xfrm>
            <a:off x="6598319" y="3330400"/>
            <a:ext cx="2322843" cy="1660700"/>
          </a:xfrm>
          <a:prstGeom prst="rect">
            <a:avLst/>
          </a:prstGeom>
          <a:noFill/>
          <a:ln>
            <a:noFill/>
          </a:ln>
        </p:spPr>
      </p:pic>
      <p:pic>
        <p:nvPicPr>
          <p:cNvPr id="61" name="Google Shape;61;p13"/>
          <p:cNvPicPr preferRelativeResize="0"/>
          <p:nvPr/>
        </p:nvPicPr>
        <p:blipFill rotWithShape="1">
          <a:blip r:embed="rId7">
            <a:alphaModFix/>
          </a:blip>
          <a:srcRect b="0" l="0" r="0" t="0"/>
          <a:stretch/>
        </p:blipFill>
        <p:spPr>
          <a:xfrm>
            <a:off x="949300" y="3330400"/>
            <a:ext cx="1485850" cy="14633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3"/>
          <p:cNvSpPr txBox="1"/>
          <p:nvPr>
            <p:ph type="title"/>
          </p:nvPr>
        </p:nvSpPr>
        <p:spPr>
          <a:xfrm>
            <a:off x="311700" y="445025"/>
            <a:ext cx="8520600" cy="4926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SzPts val="2800"/>
              <a:buNone/>
            </a:pPr>
            <a:r>
              <a:rPr b="1" lang="en" sz="2000">
                <a:latin typeface="Lexend"/>
                <a:ea typeface="Lexend"/>
                <a:cs typeface="Lexend"/>
                <a:sym typeface="Lexend"/>
              </a:rPr>
              <a:t>Future Features</a:t>
            </a:r>
            <a:endParaRPr sz="3000">
              <a:latin typeface="Lexend"/>
              <a:ea typeface="Lexend"/>
              <a:cs typeface="Lexend"/>
              <a:sym typeface="Lexend"/>
            </a:endParaRPr>
          </a:p>
        </p:txBody>
      </p:sp>
      <p:sp>
        <p:nvSpPr>
          <p:cNvPr id="259" name="Google Shape;259;p23"/>
          <p:cNvSpPr txBox="1"/>
          <p:nvPr>
            <p:ph idx="1" type="body"/>
          </p:nvPr>
        </p:nvSpPr>
        <p:spPr>
          <a:xfrm>
            <a:off x="311700" y="906725"/>
            <a:ext cx="8520600" cy="84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SzPts val="1800"/>
              <a:buNone/>
            </a:pPr>
            <a:r>
              <a:t/>
            </a:r>
            <a:endParaRPr sz="1100">
              <a:solidFill>
                <a:schemeClr val="dk1"/>
              </a:solidFill>
              <a:highlight>
                <a:srgbClr val="FFFFFF"/>
              </a:highlight>
              <a:latin typeface="Lexend"/>
              <a:ea typeface="Lexend"/>
              <a:cs typeface="Lexend"/>
              <a:sym typeface="Lexend"/>
            </a:endParaRPr>
          </a:p>
          <a:p>
            <a:pPr indent="0" lvl="0" marL="0" rtl="0" algn="l">
              <a:lnSpc>
                <a:spcPct val="115000"/>
              </a:lnSpc>
              <a:spcBef>
                <a:spcPts val="0"/>
              </a:spcBef>
              <a:spcAft>
                <a:spcPts val="0"/>
              </a:spcAft>
              <a:buSzPts val="1800"/>
              <a:buNone/>
            </a:pPr>
            <a:r>
              <a:t/>
            </a:r>
            <a:endParaRPr i="1" sz="1400">
              <a:solidFill>
                <a:schemeClr val="dk1"/>
              </a:solidFill>
              <a:latin typeface="Lexend"/>
              <a:ea typeface="Lexend"/>
              <a:cs typeface="Lexend"/>
              <a:sym typeface="Lexend"/>
            </a:endParaRPr>
          </a:p>
          <a:p>
            <a:pPr indent="0" lvl="0" marL="0" rtl="0" algn="l">
              <a:lnSpc>
                <a:spcPct val="115000"/>
              </a:lnSpc>
              <a:spcBef>
                <a:spcPts val="0"/>
              </a:spcBef>
              <a:spcAft>
                <a:spcPts val="1200"/>
              </a:spcAft>
              <a:buSzPts val="1800"/>
              <a:buNone/>
            </a:pPr>
            <a:r>
              <a:t/>
            </a:r>
            <a:endParaRPr sz="1400">
              <a:solidFill>
                <a:schemeClr val="dk1"/>
              </a:solidFill>
              <a:latin typeface="Lexend"/>
              <a:ea typeface="Lexend"/>
              <a:cs typeface="Lexend"/>
              <a:sym typeface="Lexend"/>
            </a:endParaRPr>
          </a:p>
        </p:txBody>
      </p:sp>
      <p:pic>
        <p:nvPicPr>
          <p:cNvPr id="260" name="Google Shape;260;p23"/>
          <p:cNvPicPr preferRelativeResize="0"/>
          <p:nvPr/>
        </p:nvPicPr>
        <p:blipFill rotWithShape="1">
          <a:blip r:embed="rId3">
            <a:alphaModFix/>
          </a:blip>
          <a:srcRect b="0" l="17775" r="15500" t="0"/>
          <a:stretch/>
        </p:blipFill>
        <p:spPr>
          <a:xfrm>
            <a:off x="-457375" y="3319900"/>
            <a:ext cx="1216750" cy="1823600"/>
          </a:xfrm>
          <a:prstGeom prst="rect">
            <a:avLst/>
          </a:prstGeom>
          <a:noFill/>
          <a:ln>
            <a:noFill/>
          </a:ln>
        </p:spPr>
      </p:pic>
      <p:pic>
        <p:nvPicPr>
          <p:cNvPr id="261" name="Google Shape;261;p23"/>
          <p:cNvPicPr preferRelativeResize="0"/>
          <p:nvPr/>
        </p:nvPicPr>
        <p:blipFill rotWithShape="1">
          <a:blip r:embed="rId4">
            <a:alphaModFix/>
          </a:blip>
          <a:srcRect b="0" l="0" r="0" t="0"/>
          <a:stretch/>
        </p:blipFill>
        <p:spPr>
          <a:xfrm>
            <a:off x="7913575" y="-234575"/>
            <a:ext cx="1230425" cy="1230425"/>
          </a:xfrm>
          <a:prstGeom prst="rect">
            <a:avLst/>
          </a:prstGeom>
          <a:noFill/>
          <a:ln>
            <a:noFill/>
          </a:ln>
        </p:spPr>
      </p:pic>
      <p:pic>
        <p:nvPicPr>
          <p:cNvPr id="262" name="Google Shape;262;p23"/>
          <p:cNvPicPr preferRelativeResize="0"/>
          <p:nvPr/>
        </p:nvPicPr>
        <p:blipFill>
          <a:blip r:embed="rId5">
            <a:alphaModFix/>
          </a:blip>
          <a:stretch>
            <a:fillRect/>
          </a:stretch>
        </p:blipFill>
        <p:spPr>
          <a:xfrm>
            <a:off x="899900" y="1583575"/>
            <a:ext cx="1216750" cy="1216750"/>
          </a:xfrm>
          <a:prstGeom prst="rect">
            <a:avLst/>
          </a:prstGeom>
          <a:noFill/>
          <a:ln>
            <a:noFill/>
          </a:ln>
        </p:spPr>
      </p:pic>
      <p:pic>
        <p:nvPicPr>
          <p:cNvPr id="263" name="Google Shape;263;p23"/>
          <p:cNvPicPr preferRelativeResize="0"/>
          <p:nvPr/>
        </p:nvPicPr>
        <p:blipFill>
          <a:blip r:embed="rId6">
            <a:alphaModFix/>
          </a:blip>
          <a:stretch>
            <a:fillRect/>
          </a:stretch>
        </p:blipFill>
        <p:spPr>
          <a:xfrm>
            <a:off x="3810000" y="1429950"/>
            <a:ext cx="1524000" cy="1524000"/>
          </a:xfrm>
          <a:prstGeom prst="rect">
            <a:avLst/>
          </a:prstGeom>
          <a:noFill/>
          <a:ln>
            <a:noFill/>
          </a:ln>
        </p:spPr>
      </p:pic>
      <p:pic>
        <p:nvPicPr>
          <p:cNvPr id="264" name="Google Shape;264;p23"/>
          <p:cNvPicPr preferRelativeResize="0"/>
          <p:nvPr/>
        </p:nvPicPr>
        <p:blipFill>
          <a:blip r:embed="rId7">
            <a:alphaModFix/>
          </a:blip>
          <a:stretch>
            <a:fillRect/>
          </a:stretch>
        </p:blipFill>
        <p:spPr>
          <a:xfrm>
            <a:off x="6389575" y="1283975"/>
            <a:ext cx="1823601" cy="1823601"/>
          </a:xfrm>
          <a:prstGeom prst="rect">
            <a:avLst/>
          </a:prstGeom>
          <a:noFill/>
          <a:ln>
            <a:noFill/>
          </a:ln>
        </p:spPr>
      </p:pic>
      <p:sp>
        <p:nvSpPr>
          <p:cNvPr id="265" name="Google Shape;265;p23"/>
          <p:cNvSpPr txBox="1"/>
          <p:nvPr/>
        </p:nvSpPr>
        <p:spPr>
          <a:xfrm>
            <a:off x="478625" y="3148000"/>
            <a:ext cx="2190900" cy="36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Social media sharing</a:t>
            </a:r>
            <a:endParaRPr sz="1800">
              <a:solidFill>
                <a:schemeClr val="dk1"/>
              </a:solidFill>
              <a:latin typeface="Roboto"/>
              <a:ea typeface="Roboto"/>
              <a:cs typeface="Roboto"/>
              <a:sym typeface="Roboto"/>
            </a:endParaRPr>
          </a:p>
        </p:txBody>
      </p:sp>
      <p:sp>
        <p:nvSpPr>
          <p:cNvPr id="266" name="Google Shape;266;p23"/>
          <p:cNvSpPr txBox="1"/>
          <p:nvPr/>
        </p:nvSpPr>
        <p:spPr>
          <a:xfrm>
            <a:off x="3121975" y="3101650"/>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Language localization</a:t>
            </a:r>
            <a:endParaRPr sz="1800">
              <a:solidFill>
                <a:schemeClr val="dk1"/>
              </a:solidFill>
              <a:latin typeface="Roboto"/>
              <a:ea typeface="Roboto"/>
              <a:cs typeface="Roboto"/>
              <a:sym typeface="Roboto"/>
            </a:endParaRPr>
          </a:p>
        </p:txBody>
      </p:sp>
      <p:sp>
        <p:nvSpPr>
          <p:cNvPr id="267" name="Google Shape;267;p23"/>
          <p:cNvSpPr txBox="1"/>
          <p:nvPr/>
        </p:nvSpPr>
        <p:spPr>
          <a:xfrm>
            <a:off x="5832300" y="3101650"/>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latin typeface="Roboto"/>
                <a:ea typeface="Roboto"/>
                <a:cs typeface="Roboto"/>
                <a:sym typeface="Roboto"/>
              </a:rPr>
              <a:t>Community</a:t>
            </a:r>
            <a:r>
              <a:rPr lang="en" sz="1800">
                <a:solidFill>
                  <a:schemeClr val="dk1"/>
                </a:solidFill>
                <a:latin typeface="Roboto"/>
                <a:ea typeface="Roboto"/>
                <a:cs typeface="Roboto"/>
                <a:sym typeface="Roboto"/>
              </a:rPr>
              <a:t> Feedback</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4"/>
          <p:cNvSpPr txBox="1"/>
          <p:nvPr>
            <p:ph type="title"/>
          </p:nvPr>
        </p:nvSpPr>
        <p:spPr>
          <a:xfrm>
            <a:off x="4071113" y="4000850"/>
            <a:ext cx="1518600" cy="461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2800"/>
              <a:buNone/>
            </a:pPr>
            <a:r>
              <a:rPr b="1" lang="en" sz="1800">
                <a:latin typeface="Lexend"/>
                <a:ea typeface="Lexend"/>
                <a:cs typeface="Lexend"/>
                <a:sym typeface="Lexend"/>
              </a:rPr>
              <a:t>Thank You</a:t>
            </a:r>
            <a:endParaRPr>
              <a:latin typeface="Lexend"/>
              <a:ea typeface="Lexend"/>
              <a:cs typeface="Lexend"/>
              <a:sym typeface="Lexend"/>
            </a:endParaRPr>
          </a:p>
        </p:txBody>
      </p:sp>
      <p:pic>
        <p:nvPicPr>
          <p:cNvPr id="273" name="Google Shape;273;p24"/>
          <p:cNvPicPr preferRelativeResize="0"/>
          <p:nvPr/>
        </p:nvPicPr>
        <p:blipFill rotWithShape="1">
          <a:blip r:embed="rId3">
            <a:alphaModFix/>
          </a:blip>
          <a:srcRect b="0" l="17775" r="15500" t="0"/>
          <a:stretch/>
        </p:blipFill>
        <p:spPr>
          <a:xfrm>
            <a:off x="-457375" y="3319900"/>
            <a:ext cx="1216750" cy="1823600"/>
          </a:xfrm>
          <a:prstGeom prst="rect">
            <a:avLst/>
          </a:prstGeom>
          <a:noFill/>
          <a:ln>
            <a:noFill/>
          </a:ln>
        </p:spPr>
      </p:pic>
      <p:pic>
        <p:nvPicPr>
          <p:cNvPr id="274" name="Google Shape;274;p24"/>
          <p:cNvPicPr preferRelativeResize="0"/>
          <p:nvPr/>
        </p:nvPicPr>
        <p:blipFill rotWithShape="1">
          <a:blip r:embed="rId4">
            <a:alphaModFix/>
          </a:blip>
          <a:srcRect b="0" l="0" r="0" t="0"/>
          <a:stretch/>
        </p:blipFill>
        <p:spPr>
          <a:xfrm>
            <a:off x="7913575" y="-234575"/>
            <a:ext cx="1230425" cy="1230425"/>
          </a:xfrm>
          <a:prstGeom prst="rect">
            <a:avLst/>
          </a:prstGeom>
          <a:noFill/>
          <a:ln>
            <a:noFill/>
          </a:ln>
        </p:spPr>
      </p:pic>
      <p:pic>
        <p:nvPicPr>
          <p:cNvPr id="275" name="Google Shape;275;p24"/>
          <p:cNvPicPr preferRelativeResize="0"/>
          <p:nvPr/>
        </p:nvPicPr>
        <p:blipFill>
          <a:blip r:embed="rId5">
            <a:alphaModFix/>
          </a:blip>
          <a:stretch>
            <a:fillRect/>
          </a:stretch>
        </p:blipFill>
        <p:spPr>
          <a:xfrm>
            <a:off x="3383125" y="1124463"/>
            <a:ext cx="2894574" cy="28945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5232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SzPts val="2800"/>
              <a:buNone/>
            </a:pPr>
            <a:r>
              <a:rPr b="1" lang="en" sz="2200">
                <a:latin typeface="Lexend"/>
                <a:ea typeface="Lexend"/>
                <a:cs typeface="Lexend"/>
                <a:sym typeface="Lexend"/>
              </a:rPr>
              <a:t>Our Team</a:t>
            </a:r>
            <a:endParaRPr sz="3200">
              <a:latin typeface="Lexend"/>
              <a:ea typeface="Lexend"/>
              <a:cs typeface="Lexend"/>
              <a:sym typeface="Lexend"/>
            </a:endParaRPr>
          </a:p>
        </p:txBody>
      </p:sp>
      <p:sp>
        <p:nvSpPr>
          <p:cNvPr id="67" name="Google Shape;67;p14"/>
          <p:cNvSpPr txBox="1"/>
          <p:nvPr>
            <p:ph idx="1" type="body"/>
          </p:nvPr>
        </p:nvSpPr>
        <p:spPr>
          <a:xfrm>
            <a:off x="311700" y="906725"/>
            <a:ext cx="8520600" cy="84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SzPts val="1800"/>
              <a:buNone/>
            </a:pPr>
            <a:r>
              <a:t/>
            </a:r>
            <a:endParaRPr sz="1100">
              <a:solidFill>
                <a:schemeClr val="dk1"/>
              </a:solidFill>
              <a:highlight>
                <a:srgbClr val="FFFFFF"/>
              </a:highlight>
              <a:latin typeface="Lexend"/>
              <a:ea typeface="Lexend"/>
              <a:cs typeface="Lexend"/>
              <a:sym typeface="Lexend"/>
            </a:endParaRPr>
          </a:p>
          <a:p>
            <a:pPr indent="0" lvl="0" marL="0" rtl="0" algn="l">
              <a:lnSpc>
                <a:spcPct val="115000"/>
              </a:lnSpc>
              <a:spcBef>
                <a:spcPts val="0"/>
              </a:spcBef>
              <a:spcAft>
                <a:spcPts val="0"/>
              </a:spcAft>
              <a:buSzPts val="1800"/>
              <a:buNone/>
            </a:pPr>
            <a:r>
              <a:t/>
            </a:r>
            <a:endParaRPr i="1" sz="1400">
              <a:solidFill>
                <a:schemeClr val="dk1"/>
              </a:solidFill>
              <a:latin typeface="Lexend"/>
              <a:ea typeface="Lexend"/>
              <a:cs typeface="Lexend"/>
              <a:sym typeface="Lexend"/>
            </a:endParaRPr>
          </a:p>
          <a:p>
            <a:pPr indent="0" lvl="0" marL="0" rtl="0" algn="l">
              <a:lnSpc>
                <a:spcPct val="115000"/>
              </a:lnSpc>
              <a:spcBef>
                <a:spcPts val="0"/>
              </a:spcBef>
              <a:spcAft>
                <a:spcPts val="1200"/>
              </a:spcAft>
              <a:buSzPts val="1800"/>
              <a:buNone/>
            </a:pPr>
            <a:r>
              <a:t/>
            </a:r>
            <a:endParaRPr sz="1400">
              <a:solidFill>
                <a:schemeClr val="dk1"/>
              </a:solidFill>
              <a:latin typeface="Lexend"/>
              <a:ea typeface="Lexend"/>
              <a:cs typeface="Lexend"/>
              <a:sym typeface="Lexend"/>
            </a:endParaRPr>
          </a:p>
        </p:txBody>
      </p:sp>
      <p:pic>
        <p:nvPicPr>
          <p:cNvPr id="68" name="Google Shape;68;p14"/>
          <p:cNvPicPr preferRelativeResize="0"/>
          <p:nvPr/>
        </p:nvPicPr>
        <p:blipFill rotWithShape="1">
          <a:blip r:embed="rId3">
            <a:alphaModFix/>
          </a:blip>
          <a:srcRect b="0" l="17775" r="15500" t="0"/>
          <a:stretch/>
        </p:blipFill>
        <p:spPr>
          <a:xfrm>
            <a:off x="-457375" y="3319900"/>
            <a:ext cx="1216750" cy="1823600"/>
          </a:xfrm>
          <a:prstGeom prst="rect">
            <a:avLst/>
          </a:prstGeom>
          <a:noFill/>
          <a:ln>
            <a:noFill/>
          </a:ln>
        </p:spPr>
      </p:pic>
      <p:pic>
        <p:nvPicPr>
          <p:cNvPr id="69" name="Google Shape;69;p14"/>
          <p:cNvPicPr preferRelativeResize="0"/>
          <p:nvPr/>
        </p:nvPicPr>
        <p:blipFill rotWithShape="1">
          <a:blip r:embed="rId4">
            <a:alphaModFix/>
          </a:blip>
          <a:srcRect b="0" l="0" r="0" t="0"/>
          <a:stretch/>
        </p:blipFill>
        <p:spPr>
          <a:xfrm>
            <a:off x="7913575" y="-234575"/>
            <a:ext cx="1230425" cy="1230425"/>
          </a:xfrm>
          <a:prstGeom prst="rect">
            <a:avLst/>
          </a:prstGeom>
          <a:noFill/>
          <a:ln>
            <a:noFill/>
          </a:ln>
        </p:spPr>
      </p:pic>
      <p:pic>
        <p:nvPicPr>
          <p:cNvPr id="70" name="Google Shape;70;p14"/>
          <p:cNvPicPr preferRelativeResize="0"/>
          <p:nvPr/>
        </p:nvPicPr>
        <p:blipFill>
          <a:blip r:embed="rId5">
            <a:alphaModFix/>
          </a:blip>
          <a:stretch>
            <a:fillRect/>
          </a:stretch>
        </p:blipFill>
        <p:spPr>
          <a:xfrm>
            <a:off x="3087613" y="1570513"/>
            <a:ext cx="2968763" cy="2968763"/>
          </a:xfrm>
          <a:prstGeom prst="rect">
            <a:avLst/>
          </a:prstGeom>
          <a:noFill/>
          <a:ln>
            <a:noFill/>
          </a:ln>
        </p:spPr>
      </p:pic>
      <p:pic>
        <p:nvPicPr>
          <p:cNvPr id="71" name="Google Shape;71;p14"/>
          <p:cNvPicPr preferRelativeResize="0"/>
          <p:nvPr/>
        </p:nvPicPr>
        <p:blipFill>
          <a:blip r:embed="rId6">
            <a:alphaModFix/>
          </a:blip>
          <a:stretch>
            <a:fillRect/>
          </a:stretch>
        </p:blipFill>
        <p:spPr>
          <a:xfrm>
            <a:off x="5103076" y="3476871"/>
            <a:ext cx="1429568" cy="12304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311700" y="445025"/>
            <a:ext cx="8520600" cy="461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2800"/>
              <a:buNone/>
            </a:pPr>
            <a:r>
              <a:rPr b="1" lang="en" sz="1800">
                <a:latin typeface="Lexend"/>
                <a:ea typeface="Lexend"/>
                <a:cs typeface="Lexend"/>
                <a:sym typeface="Lexend"/>
              </a:rPr>
              <a:t>Ideation Process</a:t>
            </a:r>
            <a:endParaRPr>
              <a:latin typeface="Lexend"/>
              <a:ea typeface="Lexend"/>
              <a:cs typeface="Lexend"/>
              <a:sym typeface="Lexend"/>
            </a:endParaRPr>
          </a:p>
        </p:txBody>
      </p:sp>
      <p:pic>
        <p:nvPicPr>
          <p:cNvPr id="77" name="Google Shape;77;p15"/>
          <p:cNvPicPr preferRelativeResize="0"/>
          <p:nvPr/>
        </p:nvPicPr>
        <p:blipFill rotWithShape="1">
          <a:blip r:embed="rId3">
            <a:alphaModFix/>
          </a:blip>
          <a:srcRect b="0" l="17775" r="15500" t="0"/>
          <a:stretch/>
        </p:blipFill>
        <p:spPr>
          <a:xfrm>
            <a:off x="-457375" y="3319900"/>
            <a:ext cx="1216750" cy="1823600"/>
          </a:xfrm>
          <a:prstGeom prst="rect">
            <a:avLst/>
          </a:prstGeom>
          <a:noFill/>
          <a:ln>
            <a:noFill/>
          </a:ln>
        </p:spPr>
      </p:pic>
      <p:pic>
        <p:nvPicPr>
          <p:cNvPr id="78" name="Google Shape;78;p15"/>
          <p:cNvPicPr preferRelativeResize="0"/>
          <p:nvPr/>
        </p:nvPicPr>
        <p:blipFill rotWithShape="1">
          <a:blip r:embed="rId4">
            <a:alphaModFix/>
          </a:blip>
          <a:srcRect b="0" l="0" r="0" t="0"/>
          <a:stretch/>
        </p:blipFill>
        <p:spPr>
          <a:xfrm>
            <a:off x="7913575" y="-234575"/>
            <a:ext cx="1230425" cy="1230425"/>
          </a:xfrm>
          <a:prstGeom prst="rect">
            <a:avLst/>
          </a:prstGeom>
          <a:noFill/>
          <a:ln>
            <a:noFill/>
          </a:ln>
        </p:spPr>
      </p:pic>
      <p:sp>
        <p:nvSpPr>
          <p:cNvPr id="79" name="Google Shape;79;p15"/>
          <p:cNvSpPr/>
          <p:nvPr/>
        </p:nvSpPr>
        <p:spPr>
          <a:xfrm>
            <a:off x="2221050" y="1421938"/>
            <a:ext cx="4698007" cy="2573037"/>
          </a:xfrm>
          <a:custGeom>
            <a:rect b="b" l="l" r="r" t="t"/>
            <a:pathLst>
              <a:path extrusionOk="0" fill="none" h="145062" w="280478">
                <a:moveTo>
                  <a:pt x="0" y="0"/>
                </a:moveTo>
                <a:lnTo>
                  <a:pt x="245244" y="0"/>
                </a:lnTo>
                <a:cubicBezTo>
                  <a:pt x="245244" y="0"/>
                  <a:pt x="280478" y="0"/>
                  <a:pt x="280478" y="35642"/>
                </a:cubicBezTo>
                <a:cubicBezTo>
                  <a:pt x="280478" y="35642"/>
                  <a:pt x="280478" y="70508"/>
                  <a:pt x="245244" y="70917"/>
                </a:cubicBezTo>
                <a:cubicBezTo>
                  <a:pt x="214058" y="71244"/>
                  <a:pt x="35234" y="70917"/>
                  <a:pt x="35234" y="70917"/>
                </a:cubicBezTo>
                <a:cubicBezTo>
                  <a:pt x="35234" y="70917"/>
                  <a:pt x="0" y="68301"/>
                  <a:pt x="0" y="106681"/>
                </a:cubicBezTo>
                <a:cubicBezTo>
                  <a:pt x="0" y="145062"/>
                  <a:pt x="35234" y="141914"/>
                  <a:pt x="35234" y="141914"/>
                </a:cubicBezTo>
                <a:lnTo>
                  <a:pt x="280478" y="141914"/>
                </a:lnTo>
              </a:path>
            </a:pathLst>
          </a:custGeom>
          <a:noFill/>
          <a:ln cap="flat" cmpd="sng" w="28575">
            <a:solidFill>
              <a:schemeClr val="accent2"/>
            </a:solidFill>
            <a:prstDash val="solid"/>
            <a:miter lim="4087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15"/>
          <p:cNvGrpSpPr/>
          <p:nvPr/>
        </p:nvGrpSpPr>
        <p:grpSpPr>
          <a:xfrm>
            <a:off x="3367262" y="3994950"/>
            <a:ext cx="2195139" cy="911494"/>
            <a:chOff x="3391612" y="3664788"/>
            <a:chExt cx="2195139" cy="911494"/>
          </a:xfrm>
        </p:grpSpPr>
        <p:sp>
          <p:nvSpPr>
            <p:cNvPr id="81" name="Google Shape;81;p15"/>
            <p:cNvSpPr txBox="1"/>
            <p:nvPr/>
          </p:nvSpPr>
          <p:spPr>
            <a:xfrm>
              <a:off x="3557251" y="3664788"/>
              <a:ext cx="2029500" cy="33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accent4"/>
                  </a:solidFill>
                  <a:latin typeface="Fira Sans Extra Condensed"/>
                  <a:ea typeface="Fira Sans Extra Condensed"/>
                  <a:cs typeface="Fira Sans Extra Condensed"/>
                  <a:sym typeface="Fira Sans Extra Condensed"/>
                </a:rPr>
                <a:t>Existing Solutions</a:t>
              </a:r>
              <a:endParaRPr b="1" sz="1600">
                <a:solidFill>
                  <a:schemeClr val="accent4"/>
                </a:solidFill>
                <a:latin typeface="Fira Sans Extra Condensed"/>
                <a:ea typeface="Fira Sans Extra Condensed"/>
                <a:cs typeface="Fira Sans Extra Condensed"/>
                <a:sym typeface="Fira Sans Extra Condensed"/>
              </a:endParaRPr>
            </a:p>
          </p:txBody>
        </p:sp>
        <p:sp>
          <p:nvSpPr>
            <p:cNvPr id="82" name="Google Shape;82;p15"/>
            <p:cNvSpPr txBox="1"/>
            <p:nvPr/>
          </p:nvSpPr>
          <p:spPr>
            <a:xfrm>
              <a:off x="3391612" y="4023682"/>
              <a:ext cx="2029500" cy="552600"/>
            </a:xfrm>
            <a:prstGeom prst="rect">
              <a:avLst/>
            </a:prstGeom>
            <a:noFill/>
            <a:ln>
              <a:noFill/>
            </a:ln>
          </p:spPr>
          <p:txBody>
            <a:bodyPr anchorCtr="0" anchor="t" bIns="91425" lIns="91425" spcFirstLastPara="1" rIns="91425" wrap="square" tIns="91425">
              <a:noAutofit/>
            </a:bodyPr>
            <a:lstStyle/>
            <a:p>
              <a:pPr indent="0" lvl="0" marL="12700" rtl="0" algn="r">
                <a:spcBef>
                  <a:spcPts val="0"/>
                </a:spcBef>
                <a:spcAft>
                  <a:spcPts val="0"/>
                </a:spcAft>
                <a:buClr>
                  <a:srgbClr val="000000"/>
                </a:buClr>
                <a:buSzPts val="1100"/>
                <a:buFont typeface="Arial"/>
                <a:buNone/>
              </a:pPr>
              <a:r>
                <a:rPr lang="en">
                  <a:latin typeface="Roboto"/>
                  <a:ea typeface="Roboto"/>
                  <a:cs typeface="Roboto"/>
                  <a:sym typeface="Roboto"/>
                </a:rPr>
                <a:t>Kitchener GeoHubs</a:t>
              </a:r>
              <a:endParaRPr sz="1600">
                <a:solidFill>
                  <a:srgbClr val="000000"/>
                </a:solidFill>
                <a:latin typeface="Roboto"/>
                <a:ea typeface="Roboto"/>
                <a:cs typeface="Roboto"/>
                <a:sym typeface="Roboto"/>
              </a:endParaRPr>
            </a:p>
          </p:txBody>
        </p:sp>
      </p:grpSp>
      <p:grpSp>
        <p:nvGrpSpPr>
          <p:cNvPr id="83" name="Google Shape;83;p15"/>
          <p:cNvGrpSpPr/>
          <p:nvPr/>
        </p:nvGrpSpPr>
        <p:grpSpPr>
          <a:xfrm>
            <a:off x="3280050" y="1391888"/>
            <a:ext cx="2580876" cy="1073850"/>
            <a:chOff x="3313825" y="1308625"/>
            <a:chExt cx="2580876" cy="1073850"/>
          </a:xfrm>
        </p:grpSpPr>
        <p:sp>
          <p:nvSpPr>
            <p:cNvPr id="84" name="Google Shape;84;p15"/>
            <p:cNvSpPr txBox="1"/>
            <p:nvPr/>
          </p:nvSpPr>
          <p:spPr>
            <a:xfrm>
              <a:off x="3314701" y="1308625"/>
              <a:ext cx="2580000" cy="33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accent4"/>
                  </a:solidFill>
                  <a:latin typeface="Fira Sans Extra Condensed"/>
                  <a:ea typeface="Fira Sans Extra Condensed"/>
                  <a:cs typeface="Fira Sans Extra Condensed"/>
                  <a:sym typeface="Fira Sans Extra Condensed"/>
                </a:rPr>
                <a:t>Goal</a:t>
              </a:r>
              <a:endParaRPr b="1" sz="1600">
                <a:solidFill>
                  <a:schemeClr val="accent4"/>
                </a:solidFill>
                <a:latin typeface="Fira Sans Extra Condensed"/>
                <a:ea typeface="Fira Sans Extra Condensed"/>
                <a:cs typeface="Fira Sans Extra Condensed"/>
                <a:sym typeface="Fira Sans Extra Condensed"/>
              </a:endParaRPr>
            </a:p>
          </p:txBody>
        </p:sp>
        <p:sp>
          <p:nvSpPr>
            <p:cNvPr id="85" name="Google Shape;85;p15"/>
            <p:cNvSpPr txBox="1"/>
            <p:nvPr/>
          </p:nvSpPr>
          <p:spPr>
            <a:xfrm>
              <a:off x="3313825" y="1610275"/>
              <a:ext cx="2580000" cy="77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Roboto"/>
                  <a:ea typeface="Roboto"/>
                  <a:cs typeface="Roboto"/>
                  <a:sym typeface="Roboto"/>
                </a:rPr>
                <a:t>Incorporation of open data inspiring action to </a:t>
              </a:r>
              <a:r>
                <a:rPr lang="en">
                  <a:latin typeface="Roboto"/>
                  <a:ea typeface="Roboto"/>
                  <a:cs typeface="Roboto"/>
                  <a:sym typeface="Roboto"/>
                </a:rPr>
                <a:t>address local heat inequity</a:t>
              </a:r>
              <a:endParaRPr sz="1600">
                <a:solidFill>
                  <a:srgbClr val="000000"/>
                </a:solidFill>
                <a:latin typeface="Roboto"/>
                <a:ea typeface="Roboto"/>
                <a:cs typeface="Roboto"/>
                <a:sym typeface="Roboto"/>
              </a:endParaRPr>
            </a:p>
          </p:txBody>
        </p:sp>
      </p:grpSp>
      <p:grpSp>
        <p:nvGrpSpPr>
          <p:cNvPr id="86" name="Google Shape;86;p15"/>
          <p:cNvGrpSpPr/>
          <p:nvPr/>
        </p:nvGrpSpPr>
        <p:grpSpPr>
          <a:xfrm>
            <a:off x="2968350" y="2759763"/>
            <a:ext cx="3203400" cy="1152788"/>
            <a:chOff x="2992700" y="2485450"/>
            <a:chExt cx="3203400" cy="1152788"/>
          </a:xfrm>
        </p:grpSpPr>
        <p:sp>
          <p:nvSpPr>
            <p:cNvPr id="87" name="Google Shape;87;p15"/>
            <p:cNvSpPr txBox="1"/>
            <p:nvPr/>
          </p:nvSpPr>
          <p:spPr>
            <a:xfrm>
              <a:off x="2992700" y="2485450"/>
              <a:ext cx="3203400" cy="52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accent4"/>
                  </a:solidFill>
                  <a:latin typeface="Fira Sans Extra Condensed"/>
                  <a:ea typeface="Fira Sans Extra Condensed"/>
                  <a:cs typeface="Fira Sans Extra Condensed"/>
                  <a:sym typeface="Fira Sans Extra Condensed"/>
                </a:rPr>
                <a:t>Waterloo Organizations</a:t>
              </a:r>
              <a:endParaRPr b="1" sz="1600">
                <a:solidFill>
                  <a:schemeClr val="accent4"/>
                </a:solidFill>
                <a:latin typeface="Fira Sans Extra Condensed"/>
                <a:ea typeface="Fira Sans Extra Condensed"/>
                <a:cs typeface="Fira Sans Extra Condensed"/>
                <a:sym typeface="Fira Sans Extra Condensed"/>
              </a:endParaRPr>
            </a:p>
          </p:txBody>
        </p:sp>
        <p:sp>
          <p:nvSpPr>
            <p:cNvPr id="88" name="Google Shape;88;p15"/>
            <p:cNvSpPr txBox="1"/>
            <p:nvPr/>
          </p:nvSpPr>
          <p:spPr>
            <a:xfrm>
              <a:off x="3094200" y="2821938"/>
              <a:ext cx="2955600" cy="8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Roboto"/>
                  <a:ea typeface="Roboto"/>
                  <a:cs typeface="Roboto"/>
                  <a:sym typeface="Roboto"/>
                </a:rPr>
                <a:t>Green House</a:t>
              </a:r>
              <a:endParaRPr>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rPr lang="en">
                  <a:latin typeface="Roboto"/>
                  <a:ea typeface="Roboto"/>
                  <a:cs typeface="Roboto"/>
                  <a:sym typeface="Roboto"/>
                </a:rPr>
                <a:t>Climate Action Waterloo Region</a:t>
              </a:r>
              <a:endParaRPr>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rPr lang="en">
                  <a:latin typeface="Roboto"/>
                  <a:ea typeface="Roboto"/>
                  <a:cs typeface="Roboto"/>
                  <a:sym typeface="Roboto"/>
                </a:rPr>
                <a:t> </a:t>
              </a:r>
              <a:endParaRPr>
                <a:latin typeface="Roboto"/>
                <a:ea typeface="Roboto"/>
                <a:cs typeface="Roboto"/>
                <a:sym typeface="Roboto"/>
              </a:endParaRPr>
            </a:p>
            <a:p>
              <a:pPr indent="0" lvl="0" marL="0" rtl="0" algn="l">
                <a:spcBef>
                  <a:spcPts val="0"/>
                </a:spcBef>
                <a:spcAft>
                  <a:spcPts val="0"/>
                </a:spcAft>
                <a:buClr>
                  <a:srgbClr val="000000"/>
                </a:buClr>
                <a:buSzPts val="1100"/>
                <a:buFont typeface="Arial"/>
                <a:buNone/>
              </a:pPr>
              <a:r>
                <a:t/>
              </a:r>
              <a:endParaRPr>
                <a:latin typeface="Roboto"/>
                <a:ea typeface="Roboto"/>
                <a:cs typeface="Roboto"/>
                <a:sym typeface="Roboto"/>
              </a:endParaRPr>
            </a:p>
          </p:txBody>
        </p:sp>
      </p:grpSp>
      <p:sp>
        <p:nvSpPr>
          <p:cNvPr id="89" name="Google Shape;89;p15"/>
          <p:cNvSpPr/>
          <p:nvPr/>
        </p:nvSpPr>
        <p:spPr>
          <a:xfrm>
            <a:off x="5459537" y="1328865"/>
            <a:ext cx="199500" cy="199500"/>
          </a:xfrm>
          <a:prstGeom prst="ellipse">
            <a:avLst/>
          </a:prstGeom>
          <a:solidFill>
            <a:schemeClr val="accent4"/>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p:nvPr/>
        </p:nvSpPr>
        <p:spPr>
          <a:xfrm>
            <a:off x="5459525" y="2560263"/>
            <a:ext cx="199500" cy="199500"/>
          </a:xfrm>
          <a:prstGeom prst="ellipse">
            <a:avLst/>
          </a:prstGeom>
          <a:solidFill>
            <a:schemeClr val="accent4"/>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p:cNvSpPr/>
          <p:nvPr/>
        </p:nvSpPr>
        <p:spPr>
          <a:xfrm>
            <a:off x="5459525" y="3837753"/>
            <a:ext cx="199500" cy="199500"/>
          </a:xfrm>
          <a:prstGeom prst="ellipse">
            <a:avLst/>
          </a:prstGeom>
          <a:solidFill>
            <a:schemeClr val="accent4"/>
          </a:solid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5"/>
          <p:cNvGrpSpPr/>
          <p:nvPr/>
        </p:nvGrpSpPr>
        <p:grpSpPr>
          <a:xfrm>
            <a:off x="7057475" y="3507561"/>
            <a:ext cx="846173" cy="846278"/>
            <a:chOff x="7081825" y="3283936"/>
            <a:chExt cx="846173" cy="846278"/>
          </a:xfrm>
        </p:grpSpPr>
        <p:sp>
          <p:nvSpPr>
            <p:cNvPr id="93" name="Google Shape;93;p15"/>
            <p:cNvSpPr/>
            <p:nvPr/>
          </p:nvSpPr>
          <p:spPr>
            <a:xfrm>
              <a:off x="7081825" y="3283936"/>
              <a:ext cx="846173" cy="846278"/>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 name="Google Shape;94;p15"/>
            <p:cNvGrpSpPr/>
            <p:nvPr/>
          </p:nvGrpSpPr>
          <p:grpSpPr>
            <a:xfrm>
              <a:off x="7280822" y="3488986"/>
              <a:ext cx="443056" cy="443016"/>
              <a:chOff x="7414946" y="3220873"/>
              <a:chExt cx="360091" cy="360117"/>
            </a:xfrm>
          </p:grpSpPr>
          <p:sp>
            <p:nvSpPr>
              <p:cNvPr id="95" name="Google Shape;95;p15"/>
              <p:cNvSpPr/>
              <p:nvPr/>
            </p:nvSpPr>
            <p:spPr>
              <a:xfrm>
                <a:off x="7414946" y="3305234"/>
                <a:ext cx="151619" cy="195389"/>
              </a:xfrm>
              <a:custGeom>
                <a:rect b="b" l="l" r="r" t="t"/>
                <a:pathLst>
                  <a:path extrusionOk="0" h="7437" w="5771">
                    <a:moveTo>
                      <a:pt x="0" y="1"/>
                    </a:moveTo>
                    <a:lnTo>
                      <a:pt x="0" y="4572"/>
                    </a:lnTo>
                    <a:lnTo>
                      <a:pt x="5771" y="7437"/>
                    </a:lnTo>
                    <a:lnTo>
                      <a:pt x="4571" y="1360"/>
                    </a:lnTo>
                    <a:lnTo>
                      <a:pt x="902" y="272"/>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5"/>
              <p:cNvSpPr/>
              <p:nvPr/>
            </p:nvSpPr>
            <p:spPr>
              <a:xfrm>
                <a:off x="7414946" y="3425326"/>
                <a:ext cx="143789" cy="155665"/>
              </a:xfrm>
              <a:custGeom>
                <a:rect b="b" l="l" r="r" t="t"/>
                <a:pathLst>
                  <a:path extrusionOk="0" h="5925" w="5473">
                    <a:moveTo>
                      <a:pt x="0" y="1"/>
                    </a:moveTo>
                    <a:lnTo>
                      <a:pt x="0" y="4572"/>
                    </a:lnTo>
                    <a:lnTo>
                      <a:pt x="4571" y="5924"/>
                    </a:lnTo>
                    <a:lnTo>
                      <a:pt x="5473" y="3642"/>
                    </a:lnTo>
                    <a:lnTo>
                      <a:pt x="4571" y="1353"/>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a:off x="7735471" y="3430265"/>
                <a:ext cx="39566" cy="150725"/>
              </a:xfrm>
              <a:custGeom>
                <a:rect b="b" l="l" r="r" t="t"/>
                <a:pathLst>
                  <a:path extrusionOk="0" h="5737" w="1506">
                    <a:moveTo>
                      <a:pt x="1" y="0"/>
                    </a:moveTo>
                    <a:lnTo>
                      <a:pt x="604" y="5466"/>
                    </a:lnTo>
                    <a:lnTo>
                      <a:pt x="1506" y="5736"/>
                    </a:lnTo>
                    <a:lnTo>
                      <a:pt x="1506" y="1165"/>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5"/>
              <p:cNvSpPr/>
              <p:nvPr/>
            </p:nvSpPr>
            <p:spPr>
              <a:xfrm>
                <a:off x="7623418" y="3393641"/>
                <a:ext cx="127947" cy="180229"/>
              </a:xfrm>
              <a:custGeom>
                <a:rect b="b" l="l" r="r" t="t"/>
                <a:pathLst>
                  <a:path extrusionOk="0" h="6860" w="4870">
                    <a:moveTo>
                      <a:pt x="0" y="0"/>
                    </a:moveTo>
                    <a:lnTo>
                      <a:pt x="1200" y="5778"/>
                    </a:lnTo>
                    <a:lnTo>
                      <a:pt x="4869" y="6860"/>
                    </a:lnTo>
                    <a:lnTo>
                      <a:pt x="4869" y="2296"/>
                    </a:lnTo>
                    <a:lnTo>
                      <a:pt x="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p:cNvSpPr/>
              <p:nvPr/>
            </p:nvSpPr>
            <p:spPr>
              <a:xfrm>
                <a:off x="7535038" y="3420045"/>
                <a:ext cx="119908" cy="160945"/>
              </a:xfrm>
              <a:custGeom>
                <a:rect b="b" l="l" r="r" t="t"/>
                <a:pathLst>
                  <a:path extrusionOk="0" h="6126" w="4564">
                    <a:moveTo>
                      <a:pt x="2282" y="1"/>
                    </a:moveTo>
                    <a:lnTo>
                      <a:pt x="0" y="1554"/>
                    </a:lnTo>
                    <a:lnTo>
                      <a:pt x="0" y="6125"/>
                    </a:lnTo>
                    <a:lnTo>
                      <a:pt x="4564" y="4773"/>
                    </a:lnTo>
                    <a:lnTo>
                      <a:pt x="4564" y="202"/>
                    </a:lnTo>
                    <a:lnTo>
                      <a:pt x="228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5"/>
              <p:cNvSpPr/>
              <p:nvPr/>
            </p:nvSpPr>
            <p:spPr>
              <a:xfrm>
                <a:off x="7735471" y="3333845"/>
                <a:ext cx="39566" cy="127054"/>
              </a:xfrm>
              <a:custGeom>
                <a:rect b="b" l="l" r="r" t="t"/>
                <a:pathLst>
                  <a:path extrusionOk="0" h="4836" w="1506">
                    <a:moveTo>
                      <a:pt x="604" y="1"/>
                    </a:moveTo>
                    <a:lnTo>
                      <a:pt x="1" y="2290"/>
                    </a:lnTo>
                    <a:lnTo>
                      <a:pt x="604" y="4572"/>
                    </a:lnTo>
                    <a:lnTo>
                      <a:pt x="1506" y="4835"/>
                    </a:lnTo>
                    <a:lnTo>
                      <a:pt x="1506" y="271"/>
                    </a:lnTo>
                    <a:lnTo>
                      <a:pt x="6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5"/>
              <p:cNvSpPr/>
              <p:nvPr/>
            </p:nvSpPr>
            <p:spPr>
              <a:xfrm>
                <a:off x="7631248" y="3305234"/>
                <a:ext cx="120118" cy="148729"/>
              </a:xfrm>
              <a:custGeom>
                <a:rect b="b" l="l" r="r" t="t"/>
                <a:pathLst>
                  <a:path extrusionOk="0" h="5661" w="4572">
                    <a:moveTo>
                      <a:pt x="902" y="1"/>
                    </a:moveTo>
                    <a:lnTo>
                      <a:pt x="0" y="2290"/>
                    </a:lnTo>
                    <a:lnTo>
                      <a:pt x="902" y="4572"/>
                    </a:lnTo>
                    <a:lnTo>
                      <a:pt x="4571" y="5661"/>
                    </a:lnTo>
                    <a:lnTo>
                      <a:pt x="4571" y="1090"/>
                    </a:lnTo>
                    <a:lnTo>
                      <a:pt x="90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5"/>
              <p:cNvSpPr/>
              <p:nvPr/>
            </p:nvSpPr>
            <p:spPr>
              <a:xfrm>
                <a:off x="7535038" y="3305234"/>
                <a:ext cx="119908" cy="155665"/>
              </a:xfrm>
              <a:custGeom>
                <a:rect b="b" l="l" r="r" t="t"/>
                <a:pathLst>
                  <a:path extrusionOk="0" h="5925" w="4564">
                    <a:moveTo>
                      <a:pt x="4564" y="1"/>
                    </a:moveTo>
                    <a:lnTo>
                      <a:pt x="0" y="1360"/>
                    </a:lnTo>
                    <a:lnTo>
                      <a:pt x="0" y="5924"/>
                    </a:lnTo>
                    <a:lnTo>
                      <a:pt x="4564" y="4572"/>
                    </a:lnTo>
                    <a:lnTo>
                      <a:pt x="456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5"/>
              <p:cNvSpPr/>
              <p:nvPr/>
            </p:nvSpPr>
            <p:spPr>
              <a:xfrm>
                <a:off x="7654945" y="3220873"/>
                <a:ext cx="67258" cy="180807"/>
              </a:xfrm>
              <a:custGeom>
                <a:rect b="b" l="l" r="r" t="t"/>
                <a:pathLst>
                  <a:path extrusionOk="0" h="6882" w="2560">
                    <a:moveTo>
                      <a:pt x="0" y="1"/>
                    </a:moveTo>
                    <a:lnTo>
                      <a:pt x="0" y="6881"/>
                    </a:lnTo>
                    <a:cubicBezTo>
                      <a:pt x="0" y="6881"/>
                      <a:pt x="2559" y="4322"/>
                      <a:pt x="2559" y="2560"/>
                    </a:cubicBezTo>
                    <a:cubicBezTo>
                      <a:pt x="2559" y="1145"/>
                      <a:pt x="1415"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5"/>
              <p:cNvSpPr/>
              <p:nvPr/>
            </p:nvSpPr>
            <p:spPr>
              <a:xfrm>
                <a:off x="7587688" y="3220873"/>
                <a:ext cx="118831" cy="180807"/>
              </a:xfrm>
              <a:custGeom>
                <a:rect b="b" l="l" r="r" t="t"/>
                <a:pathLst>
                  <a:path extrusionOk="0" h="6882" w="4523">
                    <a:moveTo>
                      <a:pt x="2560" y="1"/>
                    </a:moveTo>
                    <a:cubicBezTo>
                      <a:pt x="1145" y="1"/>
                      <a:pt x="1" y="1145"/>
                      <a:pt x="1" y="2560"/>
                    </a:cubicBezTo>
                    <a:cubicBezTo>
                      <a:pt x="1" y="4322"/>
                      <a:pt x="2560" y="6881"/>
                      <a:pt x="2560" y="6881"/>
                    </a:cubicBezTo>
                    <a:cubicBezTo>
                      <a:pt x="2560" y="6881"/>
                      <a:pt x="4523" y="4322"/>
                      <a:pt x="4523" y="2560"/>
                    </a:cubicBezTo>
                    <a:cubicBezTo>
                      <a:pt x="4523" y="1152"/>
                      <a:pt x="3642" y="1"/>
                      <a:pt x="25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5"/>
              <p:cNvSpPr/>
              <p:nvPr/>
            </p:nvSpPr>
            <p:spPr>
              <a:xfrm>
                <a:off x="7607366" y="3252479"/>
                <a:ext cx="83310" cy="71382"/>
              </a:xfrm>
              <a:custGeom>
                <a:rect b="b" l="l" r="r" t="t"/>
                <a:pathLst>
                  <a:path extrusionOk="0" h="2717" w="3171">
                    <a:moveTo>
                      <a:pt x="1803" y="0"/>
                    </a:moveTo>
                    <a:cubicBezTo>
                      <a:pt x="1470" y="0"/>
                      <a:pt x="1130" y="124"/>
                      <a:pt x="854" y="400"/>
                    </a:cubicBezTo>
                    <a:cubicBezTo>
                      <a:pt x="1" y="1253"/>
                      <a:pt x="604" y="2716"/>
                      <a:pt x="1811" y="2716"/>
                    </a:cubicBezTo>
                    <a:cubicBezTo>
                      <a:pt x="2560" y="2710"/>
                      <a:pt x="3164" y="2106"/>
                      <a:pt x="3171" y="1357"/>
                    </a:cubicBezTo>
                    <a:cubicBezTo>
                      <a:pt x="3171" y="541"/>
                      <a:pt x="2501" y="0"/>
                      <a:pt x="18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6" name="Google Shape;106;p15"/>
          <p:cNvSpPr/>
          <p:nvPr/>
        </p:nvSpPr>
        <p:spPr>
          <a:xfrm>
            <a:off x="1240358" y="995861"/>
            <a:ext cx="846173" cy="846278"/>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15"/>
          <p:cNvGrpSpPr/>
          <p:nvPr/>
        </p:nvGrpSpPr>
        <p:grpSpPr>
          <a:xfrm>
            <a:off x="1384338" y="1232688"/>
            <a:ext cx="558200" cy="372625"/>
            <a:chOff x="1963600" y="238125"/>
            <a:chExt cx="558200" cy="372625"/>
          </a:xfrm>
        </p:grpSpPr>
        <p:sp>
          <p:nvSpPr>
            <p:cNvPr id="108" name="Google Shape;108;p15"/>
            <p:cNvSpPr/>
            <p:nvPr/>
          </p:nvSpPr>
          <p:spPr>
            <a:xfrm>
              <a:off x="2132525" y="296875"/>
              <a:ext cx="254150" cy="254875"/>
            </a:xfrm>
            <a:custGeom>
              <a:rect b="b" l="l" r="r" t="t"/>
              <a:pathLst>
                <a:path extrusionOk="0" h="10195" w="10166">
                  <a:moveTo>
                    <a:pt x="5083" y="0"/>
                  </a:moveTo>
                  <a:cubicBezTo>
                    <a:pt x="2263" y="0"/>
                    <a:pt x="1" y="2292"/>
                    <a:pt x="1" y="5112"/>
                  </a:cubicBezTo>
                  <a:cubicBezTo>
                    <a:pt x="1" y="7903"/>
                    <a:pt x="2263" y="10194"/>
                    <a:pt x="5083" y="10194"/>
                  </a:cubicBezTo>
                  <a:cubicBezTo>
                    <a:pt x="7903" y="10194"/>
                    <a:pt x="10165" y="7903"/>
                    <a:pt x="10165" y="5112"/>
                  </a:cubicBezTo>
                  <a:cubicBezTo>
                    <a:pt x="10165" y="2292"/>
                    <a:pt x="7903" y="0"/>
                    <a:pt x="50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5"/>
            <p:cNvSpPr/>
            <p:nvPr/>
          </p:nvSpPr>
          <p:spPr>
            <a:xfrm>
              <a:off x="2010600" y="238125"/>
              <a:ext cx="434825" cy="372625"/>
            </a:xfrm>
            <a:custGeom>
              <a:rect b="b" l="l" r="r" t="t"/>
              <a:pathLst>
                <a:path extrusionOk="0" h="14905" w="17393">
                  <a:moveTo>
                    <a:pt x="9905" y="1054"/>
                  </a:moveTo>
                  <a:cubicBezTo>
                    <a:pt x="13187" y="1054"/>
                    <a:pt x="16335" y="3605"/>
                    <a:pt x="16335" y="7462"/>
                  </a:cubicBezTo>
                  <a:cubicBezTo>
                    <a:pt x="16335" y="10958"/>
                    <a:pt x="13485" y="13807"/>
                    <a:pt x="9960" y="13837"/>
                  </a:cubicBezTo>
                  <a:cubicBezTo>
                    <a:pt x="4290" y="13837"/>
                    <a:pt x="1440" y="6962"/>
                    <a:pt x="5436" y="2938"/>
                  </a:cubicBezTo>
                  <a:cubicBezTo>
                    <a:pt x="6737" y="1636"/>
                    <a:pt x="8336" y="1054"/>
                    <a:pt x="9905" y="1054"/>
                  </a:cubicBezTo>
                  <a:close/>
                  <a:moveTo>
                    <a:pt x="9960" y="0"/>
                  </a:moveTo>
                  <a:cubicBezTo>
                    <a:pt x="3320" y="0"/>
                    <a:pt x="1" y="8020"/>
                    <a:pt x="4701" y="12720"/>
                  </a:cubicBezTo>
                  <a:cubicBezTo>
                    <a:pt x="6210" y="14229"/>
                    <a:pt x="8068" y="14904"/>
                    <a:pt x="9892" y="14904"/>
                  </a:cubicBezTo>
                  <a:cubicBezTo>
                    <a:pt x="13716" y="14904"/>
                    <a:pt x="17392" y="11937"/>
                    <a:pt x="17392" y="7462"/>
                  </a:cubicBezTo>
                  <a:cubicBezTo>
                    <a:pt x="17392" y="3349"/>
                    <a:pt x="14073" y="0"/>
                    <a:pt x="99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5"/>
            <p:cNvSpPr/>
            <p:nvPr/>
          </p:nvSpPr>
          <p:spPr>
            <a:xfrm>
              <a:off x="2132525" y="296875"/>
              <a:ext cx="254150" cy="254875"/>
            </a:xfrm>
            <a:custGeom>
              <a:rect b="b" l="l" r="r" t="t"/>
              <a:pathLst>
                <a:path extrusionOk="0" h="10195" w="10166">
                  <a:moveTo>
                    <a:pt x="5083" y="0"/>
                  </a:moveTo>
                  <a:cubicBezTo>
                    <a:pt x="2263" y="0"/>
                    <a:pt x="1" y="2292"/>
                    <a:pt x="1" y="5112"/>
                  </a:cubicBezTo>
                  <a:cubicBezTo>
                    <a:pt x="1" y="7903"/>
                    <a:pt x="2263" y="10194"/>
                    <a:pt x="5083" y="10194"/>
                  </a:cubicBezTo>
                  <a:cubicBezTo>
                    <a:pt x="7903" y="10194"/>
                    <a:pt x="10165" y="7903"/>
                    <a:pt x="10165" y="5112"/>
                  </a:cubicBezTo>
                  <a:cubicBezTo>
                    <a:pt x="10165" y="2292"/>
                    <a:pt x="7903" y="0"/>
                    <a:pt x="50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5"/>
            <p:cNvSpPr/>
            <p:nvPr/>
          </p:nvSpPr>
          <p:spPr>
            <a:xfrm>
              <a:off x="2132525" y="296875"/>
              <a:ext cx="254150" cy="254875"/>
            </a:xfrm>
            <a:custGeom>
              <a:rect b="b" l="l" r="r" t="t"/>
              <a:pathLst>
                <a:path extrusionOk="0" h="10195" w="10166">
                  <a:moveTo>
                    <a:pt x="5083" y="0"/>
                  </a:moveTo>
                  <a:cubicBezTo>
                    <a:pt x="2263" y="0"/>
                    <a:pt x="1" y="2292"/>
                    <a:pt x="1" y="5112"/>
                  </a:cubicBezTo>
                  <a:cubicBezTo>
                    <a:pt x="1" y="7903"/>
                    <a:pt x="2263" y="10194"/>
                    <a:pt x="5083" y="10194"/>
                  </a:cubicBezTo>
                  <a:cubicBezTo>
                    <a:pt x="7903" y="10194"/>
                    <a:pt x="10165" y="7903"/>
                    <a:pt x="10165" y="5112"/>
                  </a:cubicBezTo>
                  <a:cubicBezTo>
                    <a:pt x="10165" y="2292"/>
                    <a:pt x="7903" y="0"/>
                    <a:pt x="508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5"/>
            <p:cNvSpPr/>
            <p:nvPr/>
          </p:nvSpPr>
          <p:spPr>
            <a:xfrm>
              <a:off x="1963600" y="261625"/>
              <a:ext cx="73475" cy="325425"/>
            </a:xfrm>
            <a:custGeom>
              <a:rect b="b" l="l" r="r" t="t"/>
              <a:pathLst>
                <a:path extrusionOk="0" h="13017" w="2939">
                  <a:moveTo>
                    <a:pt x="412" y="0"/>
                  </a:moveTo>
                  <a:lnTo>
                    <a:pt x="412" y="59"/>
                  </a:lnTo>
                  <a:cubicBezTo>
                    <a:pt x="294" y="1028"/>
                    <a:pt x="177" y="1998"/>
                    <a:pt x="59" y="2967"/>
                  </a:cubicBezTo>
                  <a:cubicBezTo>
                    <a:pt x="1" y="3408"/>
                    <a:pt x="148" y="3849"/>
                    <a:pt x="471" y="4142"/>
                  </a:cubicBezTo>
                  <a:cubicBezTo>
                    <a:pt x="794" y="4436"/>
                    <a:pt x="1000" y="4789"/>
                    <a:pt x="1117" y="5200"/>
                  </a:cubicBezTo>
                  <a:cubicBezTo>
                    <a:pt x="1205" y="5641"/>
                    <a:pt x="1176" y="6052"/>
                    <a:pt x="1088" y="6463"/>
                  </a:cubicBezTo>
                  <a:cubicBezTo>
                    <a:pt x="1000" y="6698"/>
                    <a:pt x="941" y="6933"/>
                    <a:pt x="941" y="7198"/>
                  </a:cubicBezTo>
                  <a:lnTo>
                    <a:pt x="941" y="12368"/>
                  </a:lnTo>
                  <a:lnTo>
                    <a:pt x="941" y="12515"/>
                  </a:lnTo>
                  <a:cubicBezTo>
                    <a:pt x="941" y="12779"/>
                    <a:pt x="1176" y="12985"/>
                    <a:pt x="1440" y="13014"/>
                  </a:cubicBezTo>
                  <a:cubicBezTo>
                    <a:pt x="1457" y="13016"/>
                    <a:pt x="1473" y="13016"/>
                    <a:pt x="1489" y="13016"/>
                  </a:cubicBezTo>
                  <a:cubicBezTo>
                    <a:pt x="1819" y="13016"/>
                    <a:pt x="2084" y="12734"/>
                    <a:pt x="2028" y="12397"/>
                  </a:cubicBezTo>
                  <a:lnTo>
                    <a:pt x="2028" y="7550"/>
                  </a:lnTo>
                  <a:cubicBezTo>
                    <a:pt x="2028" y="7139"/>
                    <a:pt x="1998" y="6728"/>
                    <a:pt x="1910" y="6346"/>
                  </a:cubicBezTo>
                  <a:cubicBezTo>
                    <a:pt x="1705" y="5552"/>
                    <a:pt x="1940" y="4700"/>
                    <a:pt x="2498" y="4113"/>
                  </a:cubicBezTo>
                  <a:cubicBezTo>
                    <a:pt x="2792" y="3819"/>
                    <a:pt x="2938" y="3408"/>
                    <a:pt x="2909" y="2997"/>
                  </a:cubicBezTo>
                  <a:cubicBezTo>
                    <a:pt x="2850" y="2438"/>
                    <a:pt x="2762" y="1880"/>
                    <a:pt x="2703" y="1293"/>
                  </a:cubicBezTo>
                  <a:cubicBezTo>
                    <a:pt x="2645" y="881"/>
                    <a:pt x="2615" y="499"/>
                    <a:pt x="2557" y="88"/>
                  </a:cubicBezTo>
                  <a:cubicBezTo>
                    <a:pt x="2557" y="59"/>
                    <a:pt x="2527" y="0"/>
                    <a:pt x="2498" y="0"/>
                  </a:cubicBezTo>
                  <a:lnTo>
                    <a:pt x="2233" y="0"/>
                  </a:lnTo>
                  <a:cubicBezTo>
                    <a:pt x="2263" y="1175"/>
                    <a:pt x="2292" y="2321"/>
                    <a:pt x="2322" y="3467"/>
                  </a:cubicBezTo>
                  <a:lnTo>
                    <a:pt x="2175" y="3467"/>
                  </a:lnTo>
                  <a:cubicBezTo>
                    <a:pt x="1910" y="3467"/>
                    <a:pt x="1910" y="3467"/>
                    <a:pt x="1910" y="3202"/>
                  </a:cubicBezTo>
                  <a:lnTo>
                    <a:pt x="1910" y="118"/>
                  </a:lnTo>
                  <a:lnTo>
                    <a:pt x="1910" y="0"/>
                  </a:lnTo>
                  <a:lnTo>
                    <a:pt x="1675" y="0"/>
                  </a:lnTo>
                  <a:cubicBezTo>
                    <a:pt x="1646" y="0"/>
                    <a:pt x="1646" y="88"/>
                    <a:pt x="1646" y="147"/>
                  </a:cubicBezTo>
                  <a:lnTo>
                    <a:pt x="1646" y="3290"/>
                  </a:lnTo>
                  <a:cubicBezTo>
                    <a:pt x="1646" y="3478"/>
                    <a:pt x="1665" y="3497"/>
                    <a:pt x="1552" y="3497"/>
                  </a:cubicBezTo>
                  <a:cubicBezTo>
                    <a:pt x="1524" y="3497"/>
                    <a:pt x="1487" y="3496"/>
                    <a:pt x="1440" y="3496"/>
                  </a:cubicBezTo>
                  <a:cubicBezTo>
                    <a:pt x="1323" y="3496"/>
                    <a:pt x="1293" y="3467"/>
                    <a:pt x="1293" y="3378"/>
                  </a:cubicBezTo>
                  <a:lnTo>
                    <a:pt x="1293" y="147"/>
                  </a:lnTo>
                  <a:cubicBezTo>
                    <a:pt x="1323" y="118"/>
                    <a:pt x="1323" y="88"/>
                    <a:pt x="1293" y="29"/>
                  </a:cubicBezTo>
                  <a:cubicBezTo>
                    <a:pt x="1293" y="29"/>
                    <a:pt x="1264" y="0"/>
                    <a:pt x="1264" y="0"/>
                  </a:cubicBezTo>
                  <a:lnTo>
                    <a:pt x="1000" y="0"/>
                  </a:lnTo>
                  <a:lnTo>
                    <a:pt x="1000" y="147"/>
                  </a:lnTo>
                  <a:lnTo>
                    <a:pt x="1000" y="3202"/>
                  </a:lnTo>
                  <a:cubicBezTo>
                    <a:pt x="1000" y="3496"/>
                    <a:pt x="1000" y="3496"/>
                    <a:pt x="706" y="3496"/>
                  </a:cubicBezTo>
                  <a:cubicBezTo>
                    <a:pt x="618" y="3496"/>
                    <a:pt x="588" y="3467"/>
                    <a:pt x="588" y="3408"/>
                  </a:cubicBezTo>
                  <a:cubicBezTo>
                    <a:pt x="618" y="3202"/>
                    <a:pt x="618" y="3026"/>
                    <a:pt x="618" y="2850"/>
                  </a:cubicBezTo>
                  <a:cubicBezTo>
                    <a:pt x="647" y="1939"/>
                    <a:pt x="676" y="999"/>
                    <a:pt x="706" y="88"/>
                  </a:cubicBezTo>
                  <a:lnTo>
                    <a:pt x="7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5"/>
            <p:cNvSpPr/>
            <p:nvPr/>
          </p:nvSpPr>
          <p:spPr>
            <a:xfrm>
              <a:off x="2477700" y="256200"/>
              <a:ext cx="44100" cy="330825"/>
            </a:xfrm>
            <a:custGeom>
              <a:rect b="b" l="l" r="r" t="t"/>
              <a:pathLst>
                <a:path extrusionOk="0" h="13233" w="1764">
                  <a:moveTo>
                    <a:pt x="1647" y="0"/>
                  </a:moveTo>
                  <a:cubicBezTo>
                    <a:pt x="1562" y="0"/>
                    <a:pt x="1484" y="33"/>
                    <a:pt x="1440" y="100"/>
                  </a:cubicBezTo>
                  <a:cubicBezTo>
                    <a:pt x="1323" y="217"/>
                    <a:pt x="1235" y="335"/>
                    <a:pt x="1147" y="481"/>
                  </a:cubicBezTo>
                  <a:cubicBezTo>
                    <a:pt x="853" y="952"/>
                    <a:pt x="677" y="1480"/>
                    <a:pt x="530" y="2009"/>
                  </a:cubicBezTo>
                  <a:cubicBezTo>
                    <a:pt x="324" y="2920"/>
                    <a:pt x="177" y="3860"/>
                    <a:pt x="118" y="4800"/>
                  </a:cubicBezTo>
                  <a:cubicBezTo>
                    <a:pt x="60" y="5564"/>
                    <a:pt x="60" y="6328"/>
                    <a:pt x="30" y="7091"/>
                  </a:cubicBezTo>
                  <a:cubicBezTo>
                    <a:pt x="1" y="7180"/>
                    <a:pt x="60" y="7268"/>
                    <a:pt x="148" y="7297"/>
                  </a:cubicBezTo>
                  <a:cubicBezTo>
                    <a:pt x="500" y="7385"/>
                    <a:pt x="765" y="7708"/>
                    <a:pt x="794" y="8090"/>
                  </a:cubicBezTo>
                  <a:cubicBezTo>
                    <a:pt x="794" y="8325"/>
                    <a:pt x="765" y="8531"/>
                    <a:pt x="706" y="8766"/>
                  </a:cubicBezTo>
                  <a:cubicBezTo>
                    <a:pt x="647" y="8913"/>
                    <a:pt x="618" y="9089"/>
                    <a:pt x="647" y="9265"/>
                  </a:cubicBezTo>
                  <a:lnTo>
                    <a:pt x="647" y="11498"/>
                  </a:lnTo>
                  <a:lnTo>
                    <a:pt x="647" y="12732"/>
                  </a:lnTo>
                  <a:cubicBezTo>
                    <a:pt x="647" y="12938"/>
                    <a:pt x="765" y="13114"/>
                    <a:pt x="941" y="13173"/>
                  </a:cubicBezTo>
                  <a:cubicBezTo>
                    <a:pt x="1031" y="13211"/>
                    <a:pt x="1120" y="13233"/>
                    <a:pt x="1208" y="13233"/>
                  </a:cubicBezTo>
                  <a:cubicBezTo>
                    <a:pt x="1321" y="13233"/>
                    <a:pt x="1429" y="13197"/>
                    <a:pt x="1529" y="13114"/>
                  </a:cubicBezTo>
                  <a:cubicBezTo>
                    <a:pt x="1675" y="12996"/>
                    <a:pt x="1764" y="12791"/>
                    <a:pt x="1734" y="12585"/>
                  </a:cubicBezTo>
                  <a:lnTo>
                    <a:pt x="1734" y="129"/>
                  </a:lnTo>
                  <a:lnTo>
                    <a:pt x="1734" y="11"/>
                  </a:lnTo>
                  <a:cubicBezTo>
                    <a:pt x="1705" y="4"/>
                    <a:pt x="1675" y="0"/>
                    <a:pt x="16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6"/>
          <p:cNvSpPr txBox="1"/>
          <p:nvPr>
            <p:ph type="title"/>
          </p:nvPr>
        </p:nvSpPr>
        <p:spPr>
          <a:xfrm>
            <a:off x="457200" y="445025"/>
            <a:ext cx="8229600" cy="52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Diverse User Personas</a:t>
            </a:r>
            <a:endParaRPr>
              <a:solidFill>
                <a:schemeClr val="dk1"/>
              </a:solidFill>
            </a:endParaRPr>
          </a:p>
        </p:txBody>
      </p:sp>
      <p:sp>
        <p:nvSpPr>
          <p:cNvPr id="119" name="Google Shape;119;p16"/>
          <p:cNvSpPr txBox="1"/>
          <p:nvPr/>
        </p:nvSpPr>
        <p:spPr>
          <a:xfrm>
            <a:off x="810475" y="3425950"/>
            <a:ext cx="1610700" cy="86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oboto"/>
                <a:ea typeface="Roboto"/>
                <a:cs typeface="Roboto"/>
                <a:sym typeface="Roboto"/>
              </a:rPr>
              <a:t>Focused on efficiency</a:t>
            </a:r>
            <a:endParaRPr>
              <a:solidFill>
                <a:schemeClr val="lt1"/>
              </a:solidFill>
              <a:latin typeface="Roboto"/>
              <a:ea typeface="Roboto"/>
              <a:cs typeface="Roboto"/>
              <a:sym typeface="Roboto"/>
            </a:endParaRPr>
          </a:p>
        </p:txBody>
      </p:sp>
      <p:sp>
        <p:nvSpPr>
          <p:cNvPr id="120" name="Google Shape;120;p16"/>
          <p:cNvSpPr txBox="1"/>
          <p:nvPr/>
        </p:nvSpPr>
        <p:spPr>
          <a:xfrm>
            <a:off x="6548625" y="3425949"/>
            <a:ext cx="1610700" cy="86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Roboto"/>
                <a:ea typeface="Roboto"/>
                <a:cs typeface="Roboto"/>
                <a:sym typeface="Roboto"/>
              </a:rPr>
              <a:t>Emphasize budget, educational activities, and flexibility</a:t>
            </a:r>
            <a:r>
              <a:rPr lang="en" sz="1200">
                <a:solidFill>
                  <a:schemeClr val="lt1"/>
                </a:solidFill>
                <a:latin typeface="Roboto"/>
                <a:ea typeface="Roboto"/>
                <a:cs typeface="Roboto"/>
                <a:sym typeface="Roboto"/>
              </a:rPr>
              <a:t> for family members</a:t>
            </a:r>
            <a:endParaRPr>
              <a:solidFill>
                <a:schemeClr val="lt1"/>
              </a:solidFill>
              <a:latin typeface="Roboto"/>
              <a:ea typeface="Roboto"/>
              <a:cs typeface="Roboto"/>
              <a:sym typeface="Roboto"/>
            </a:endParaRPr>
          </a:p>
        </p:txBody>
      </p:sp>
      <p:sp>
        <p:nvSpPr>
          <p:cNvPr id="121" name="Google Shape;121;p16"/>
          <p:cNvSpPr txBox="1"/>
          <p:nvPr/>
        </p:nvSpPr>
        <p:spPr>
          <a:xfrm>
            <a:off x="717025" y="2636900"/>
            <a:ext cx="1797600" cy="72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solidFill>
                  <a:schemeClr val="lt1"/>
                </a:solidFill>
                <a:latin typeface="Fira Sans Extra Condensed"/>
                <a:ea typeface="Fira Sans Extra Condensed"/>
                <a:cs typeface="Fira Sans Extra Condensed"/>
                <a:sym typeface="Fira Sans Extra Condensed"/>
              </a:rPr>
              <a:t>Business Travelers</a:t>
            </a:r>
            <a:endParaRPr b="1" sz="2100">
              <a:solidFill>
                <a:schemeClr val="lt1"/>
              </a:solidFill>
              <a:latin typeface="Fira Sans Extra Condensed"/>
              <a:ea typeface="Fira Sans Extra Condensed"/>
              <a:cs typeface="Fira Sans Extra Condensed"/>
              <a:sym typeface="Fira Sans Extra Condensed"/>
            </a:endParaRPr>
          </a:p>
        </p:txBody>
      </p:sp>
      <p:sp>
        <p:nvSpPr>
          <p:cNvPr id="122" name="Google Shape;122;p16"/>
          <p:cNvSpPr txBox="1"/>
          <p:nvPr/>
        </p:nvSpPr>
        <p:spPr>
          <a:xfrm>
            <a:off x="6649975" y="2546753"/>
            <a:ext cx="1382100" cy="68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chemeClr val="lt1"/>
                </a:solidFill>
                <a:latin typeface="Fira Sans Extra Condensed"/>
                <a:ea typeface="Fira Sans Extra Condensed"/>
                <a:cs typeface="Fira Sans Extra Condensed"/>
                <a:sym typeface="Fira Sans Extra Condensed"/>
              </a:rPr>
              <a:t>Family Travelers</a:t>
            </a:r>
            <a:endParaRPr b="1" sz="2100">
              <a:solidFill>
                <a:schemeClr val="lt1"/>
              </a:solidFill>
              <a:latin typeface="Fira Sans Extra Condensed"/>
              <a:ea typeface="Fira Sans Extra Condensed"/>
              <a:cs typeface="Fira Sans Extra Condensed"/>
              <a:sym typeface="Fira Sans Extra Condensed"/>
            </a:endParaRPr>
          </a:p>
        </p:txBody>
      </p:sp>
      <p:cxnSp>
        <p:nvCxnSpPr>
          <p:cNvPr id="123" name="Google Shape;123;p16"/>
          <p:cNvCxnSpPr/>
          <p:nvPr/>
        </p:nvCxnSpPr>
        <p:spPr>
          <a:xfrm>
            <a:off x="706575" y="2571750"/>
            <a:ext cx="1797600" cy="0"/>
          </a:xfrm>
          <a:prstGeom prst="straightConnector1">
            <a:avLst/>
          </a:prstGeom>
          <a:noFill/>
          <a:ln cap="flat" cmpd="sng" w="28575">
            <a:solidFill>
              <a:schemeClr val="lt1"/>
            </a:solidFill>
            <a:prstDash val="solid"/>
            <a:round/>
            <a:headEnd len="med" w="med" type="none"/>
            <a:tailEnd len="med" w="med" type="none"/>
          </a:ln>
        </p:spPr>
      </p:cxnSp>
      <p:cxnSp>
        <p:nvCxnSpPr>
          <p:cNvPr id="124" name="Google Shape;124;p16"/>
          <p:cNvCxnSpPr/>
          <p:nvPr/>
        </p:nvCxnSpPr>
        <p:spPr>
          <a:xfrm>
            <a:off x="6455182" y="2571750"/>
            <a:ext cx="1797600" cy="0"/>
          </a:xfrm>
          <a:prstGeom prst="straightConnector1">
            <a:avLst/>
          </a:prstGeom>
          <a:noFill/>
          <a:ln cap="flat" cmpd="sng" w="28575">
            <a:solidFill>
              <a:schemeClr val="lt1"/>
            </a:solidFill>
            <a:prstDash val="solid"/>
            <a:round/>
            <a:headEnd len="med" w="med" type="none"/>
            <a:tailEnd len="med" w="med" type="none"/>
          </a:ln>
        </p:spPr>
      </p:cxnSp>
      <p:cxnSp>
        <p:nvCxnSpPr>
          <p:cNvPr id="125" name="Google Shape;125;p16"/>
          <p:cNvCxnSpPr/>
          <p:nvPr/>
        </p:nvCxnSpPr>
        <p:spPr>
          <a:xfrm>
            <a:off x="706575" y="3425950"/>
            <a:ext cx="1797600" cy="0"/>
          </a:xfrm>
          <a:prstGeom prst="straightConnector1">
            <a:avLst/>
          </a:prstGeom>
          <a:noFill/>
          <a:ln cap="flat" cmpd="sng" w="28575">
            <a:solidFill>
              <a:schemeClr val="lt1"/>
            </a:solidFill>
            <a:prstDash val="solid"/>
            <a:round/>
            <a:headEnd len="med" w="med" type="none"/>
            <a:tailEnd len="med" w="med" type="none"/>
          </a:ln>
        </p:spPr>
      </p:cxnSp>
      <p:cxnSp>
        <p:nvCxnSpPr>
          <p:cNvPr id="126" name="Google Shape;126;p16"/>
          <p:cNvCxnSpPr/>
          <p:nvPr/>
        </p:nvCxnSpPr>
        <p:spPr>
          <a:xfrm>
            <a:off x="6455182" y="3425950"/>
            <a:ext cx="1797600" cy="0"/>
          </a:xfrm>
          <a:prstGeom prst="straightConnector1">
            <a:avLst/>
          </a:prstGeom>
          <a:noFill/>
          <a:ln cap="flat" cmpd="sng" w="28575">
            <a:solidFill>
              <a:schemeClr val="lt1"/>
            </a:solidFill>
            <a:prstDash val="solid"/>
            <a:round/>
            <a:headEnd len="med" w="med" type="none"/>
            <a:tailEnd len="med" w="med" type="none"/>
          </a:ln>
        </p:spPr>
      </p:cxnSp>
      <p:pic>
        <p:nvPicPr>
          <p:cNvPr id="127" name="Google Shape;127;p16"/>
          <p:cNvPicPr preferRelativeResize="0"/>
          <p:nvPr/>
        </p:nvPicPr>
        <p:blipFill rotWithShape="1">
          <a:blip r:embed="rId3">
            <a:alphaModFix/>
          </a:blip>
          <a:srcRect b="0" l="17775" r="15500" t="0"/>
          <a:stretch/>
        </p:blipFill>
        <p:spPr>
          <a:xfrm>
            <a:off x="-457375" y="3319900"/>
            <a:ext cx="1216750" cy="1823600"/>
          </a:xfrm>
          <a:prstGeom prst="rect">
            <a:avLst/>
          </a:prstGeom>
          <a:noFill/>
          <a:ln>
            <a:noFill/>
          </a:ln>
        </p:spPr>
      </p:pic>
      <p:pic>
        <p:nvPicPr>
          <p:cNvPr id="128" name="Google Shape;128;p16"/>
          <p:cNvPicPr preferRelativeResize="0"/>
          <p:nvPr/>
        </p:nvPicPr>
        <p:blipFill rotWithShape="1">
          <a:blip r:embed="rId4">
            <a:alphaModFix/>
          </a:blip>
          <a:srcRect b="0" l="0" r="0" t="0"/>
          <a:stretch/>
        </p:blipFill>
        <p:spPr>
          <a:xfrm>
            <a:off x="7913575" y="-234575"/>
            <a:ext cx="1230425" cy="1230425"/>
          </a:xfrm>
          <a:prstGeom prst="rect">
            <a:avLst/>
          </a:prstGeom>
          <a:noFill/>
          <a:ln>
            <a:noFill/>
          </a:ln>
        </p:spPr>
      </p:pic>
      <p:pic>
        <p:nvPicPr>
          <p:cNvPr id="129" name="Google Shape;129;p16"/>
          <p:cNvPicPr preferRelativeResize="0"/>
          <p:nvPr/>
        </p:nvPicPr>
        <p:blipFill>
          <a:blip r:embed="rId5">
            <a:alphaModFix/>
          </a:blip>
          <a:stretch>
            <a:fillRect/>
          </a:stretch>
        </p:blipFill>
        <p:spPr>
          <a:xfrm>
            <a:off x="254175" y="1089100"/>
            <a:ext cx="4226650" cy="3603475"/>
          </a:xfrm>
          <a:prstGeom prst="rect">
            <a:avLst/>
          </a:prstGeom>
          <a:noFill/>
          <a:ln>
            <a:noFill/>
          </a:ln>
        </p:spPr>
      </p:pic>
      <p:pic>
        <p:nvPicPr>
          <p:cNvPr id="130" name="Google Shape;130;p16"/>
          <p:cNvPicPr preferRelativeResize="0"/>
          <p:nvPr/>
        </p:nvPicPr>
        <p:blipFill>
          <a:blip r:embed="rId6">
            <a:alphaModFix/>
          </a:blip>
          <a:stretch>
            <a:fillRect/>
          </a:stretch>
        </p:blipFill>
        <p:spPr>
          <a:xfrm>
            <a:off x="4665824" y="1112275"/>
            <a:ext cx="4281899" cy="35571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7"/>
          <p:cNvSpPr txBox="1"/>
          <p:nvPr>
            <p:ph type="title"/>
          </p:nvPr>
        </p:nvSpPr>
        <p:spPr>
          <a:xfrm>
            <a:off x="457200" y="445025"/>
            <a:ext cx="8229600" cy="52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Challenges</a:t>
            </a:r>
            <a:r>
              <a:rPr lang="en"/>
              <a:t> and Expectations</a:t>
            </a:r>
            <a:endParaRPr/>
          </a:p>
        </p:txBody>
      </p:sp>
      <p:sp>
        <p:nvSpPr>
          <p:cNvPr id="136" name="Google Shape;136;p17"/>
          <p:cNvSpPr/>
          <p:nvPr/>
        </p:nvSpPr>
        <p:spPr>
          <a:xfrm>
            <a:off x="2081700" y="3298193"/>
            <a:ext cx="6605100" cy="946500"/>
          </a:xfrm>
          <a:prstGeom prst="homePlat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7"/>
          <p:cNvSpPr/>
          <p:nvPr/>
        </p:nvSpPr>
        <p:spPr>
          <a:xfrm>
            <a:off x="2081700" y="2246093"/>
            <a:ext cx="6605100" cy="946500"/>
          </a:xfrm>
          <a:prstGeom prst="homePlat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7"/>
          <p:cNvSpPr/>
          <p:nvPr/>
        </p:nvSpPr>
        <p:spPr>
          <a:xfrm>
            <a:off x="2081700" y="1193993"/>
            <a:ext cx="6605100" cy="9465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7"/>
          <p:cNvSpPr txBox="1"/>
          <p:nvPr/>
        </p:nvSpPr>
        <p:spPr>
          <a:xfrm>
            <a:off x="3763200" y="1247375"/>
            <a:ext cx="3734100" cy="2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lt1"/>
                </a:solidFill>
                <a:latin typeface="Fira Sans Extra Condensed"/>
                <a:ea typeface="Fira Sans Extra Condensed"/>
                <a:cs typeface="Fira Sans Extra Condensed"/>
                <a:sym typeface="Fira Sans Extra Condensed"/>
              </a:rPr>
              <a:t>Increasing Heat Stress</a:t>
            </a:r>
            <a:endParaRPr b="1" sz="1600">
              <a:solidFill>
                <a:schemeClr val="lt1"/>
              </a:solidFill>
              <a:latin typeface="Fira Sans Extra Condensed"/>
              <a:ea typeface="Fira Sans Extra Condensed"/>
              <a:cs typeface="Fira Sans Extra Condensed"/>
              <a:sym typeface="Fira Sans Extra Condensed"/>
            </a:endParaRPr>
          </a:p>
        </p:txBody>
      </p:sp>
      <p:sp>
        <p:nvSpPr>
          <p:cNvPr id="140" name="Google Shape;140;p17"/>
          <p:cNvSpPr txBox="1"/>
          <p:nvPr/>
        </p:nvSpPr>
        <p:spPr>
          <a:xfrm>
            <a:off x="3763203" y="1518275"/>
            <a:ext cx="3734100" cy="5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lt1"/>
                </a:solidFill>
                <a:latin typeface="Roboto"/>
                <a:ea typeface="Roboto"/>
                <a:cs typeface="Roboto"/>
                <a:sym typeface="Roboto"/>
              </a:rPr>
              <a:t>11%-18% increase in the number of days with high humidity and temperature exceeding 30°C and over</a:t>
            </a:r>
            <a:endParaRPr sz="1200">
              <a:solidFill>
                <a:schemeClr val="lt1"/>
              </a:solidFill>
              <a:latin typeface="Roboto"/>
              <a:ea typeface="Roboto"/>
              <a:cs typeface="Roboto"/>
              <a:sym typeface="Roboto"/>
            </a:endParaRPr>
          </a:p>
        </p:txBody>
      </p:sp>
      <p:sp>
        <p:nvSpPr>
          <p:cNvPr id="141" name="Google Shape;141;p17"/>
          <p:cNvSpPr txBox="1"/>
          <p:nvPr/>
        </p:nvSpPr>
        <p:spPr>
          <a:xfrm>
            <a:off x="3755350" y="2299075"/>
            <a:ext cx="3734100" cy="2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lt1"/>
                </a:solidFill>
                <a:latin typeface="Fira Sans Extra Condensed"/>
                <a:ea typeface="Fira Sans Extra Condensed"/>
                <a:cs typeface="Fira Sans Extra Condensed"/>
                <a:sym typeface="Fira Sans Extra Condensed"/>
              </a:rPr>
              <a:t>Lack of awareness</a:t>
            </a:r>
            <a:endParaRPr b="1" sz="1600">
              <a:solidFill>
                <a:schemeClr val="lt1"/>
              </a:solidFill>
              <a:latin typeface="Fira Sans Extra Condensed"/>
              <a:ea typeface="Fira Sans Extra Condensed"/>
              <a:cs typeface="Fira Sans Extra Condensed"/>
              <a:sym typeface="Fira Sans Extra Condensed"/>
            </a:endParaRPr>
          </a:p>
        </p:txBody>
      </p:sp>
      <p:sp>
        <p:nvSpPr>
          <p:cNvPr id="142" name="Google Shape;142;p17"/>
          <p:cNvSpPr txBox="1"/>
          <p:nvPr/>
        </p:nvSpPr>
        <p:spPr>
          <a:xfrm>
            <a:off x="3756451" y="2572516"/>
            <a:ext cx="3734100" cy="5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lt1"/>
                </a:solidFill>
                <a:latin typeface="Roboto"/>
                <a:ea typeface="Roboto"/>
                <a:cs typeface="Roboto"/>
                <a:sym typeface="Roboto"/>
              </a:rPr>
              <a:t>Shortage of advertisement for individuals to effectively </a:t>
            </a:r>
            <a:r>
              <a:rPr lang="en" sz="1200">
                <a:solidFill>
                  <a:schemeClr val="lt1"/>
                </a:solidFill>
                <a:latin typeface="Roboto"/>
                <a:ea typeface="Roboto"/>
                <a:cs typeface="Roboto"/>
                <a:sym typeface="Roboto"/>
              </a:rPr>
              <a:t>navigate</a:t>
            </a:r>
            <a:r>
              <a:rPr lang="en" sz="1200">
                <a:solidFill>
                  <a:schemeClr val="lt1"/>
                </a:solidFill>
                <a:latin typeface="Roboto"/>
                <a:ea typeface="Roboto"/>
                <a:cs typeface="Roboto"/>
                <a:sym typeface="Roboto"/>
              </a:rPr>
              <a:t> and mitigate high temperatures</a:t>
            </a:r>
            <a:endParaRPr sz="1200">
              <a:solidFill>
                <a:schemeClr val="lt1"/>
              </a:solidFill>
              <a:latin typeface="Roboto"/>
              <a:ea typeface="Roboto"/>
              <a:cs typeface="Roboto"/>
              <a:sym typeface="Roboto"/>
            </a:endParaRPr>
          </a:p>
        </p:txBody>
      </p:sp>
      <p:sp>
        <p:nvSpPr>
          <p:cNvPr id="143" name="Google Shape;143;p17"/>
          <p:cNvSpPr txBox="1"/>
          <p:nvPr/>
        </p:nvSpPr>
        <p:spPr>
          <a:xfrm>
            <a:off x="3755250" y="3355175"/>
            <a:ext cx="3734100" cy="2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lt1"/>
                </a:solidFill>
                <a:latin typeface="Fira Sans Extra Condensed"/>
                <a:ea typeface="Fira Sans Extra Condensed"/>
                <a:cs typeface="Fira Sans Extra Condensed"/>
                <a:sym typeface="Fira Sans Extra Condensed"/>
              </a:rPr>
              <a:t>Health and Economic </a:t>
            </a:r>
            <a:r>
              <a:rPr b="1" lang="en" sz="1600">
                <a:solidFill>
                  <a:schemeClr val="lt1"/>
                </a:solidFill>
                <a:latin typeface="Fira Sans Extra Condensed"/>
                <a:ea typeface="Fira Sans Extra Condensed"/>
                <a:cs typeface="Fira Sans Extra Condensed"/>
                <a:sym typeface="Fira Sans Extra Condensed"/>
              </a:rPr>
              <a:t>Impacts</a:t>
            </a:r>
            <a:endParaRPr b="1" sz="1600">
              <a:solidFill>
                <a:schemeClr val="lt1"/>
              </a:solidFill>
              <a:latin typeface="Fira Sans Extra Condensed"/>
              <a:ea typeface="Fira Sans Extra Condensed"/>
              <a:cs typeface="Fira Sans Extra Condensed"/>
              <a:sym typeface="Fira Sans Extra Condensed"/>
            </a:endParaRPr>
          </a:p>
        </p:txBody>
      </p:sp>
      <p:sp>
        <p:nvSpPr>
          <p:cNvPr id="144" name="Google Shape;144;p17"/>
          <p:cNvSpPr txBox="1"/>
          <p:nvPr/>
        </p:nvSpPr>
        <p:spPr>
          <a:xfrm>
            <a:off x="3756451" y="3628604"/>
            <a:ext cx="3734100" cy="5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lt1"/>
                </a:solidFill>
                <a:latin typeface="Roboto"/>
                <a:ea typeface="Roboto"/>
                <a:cs typeface="Roboto"/>
                <a:sym typeface="Roboto"/>
              </a:rPr>
              <a:t>Increased</a:t>
            </a:r>
            <a:r>
              <a:rPr lang="en" sz="1200">
                <a:solidFill>
                  <a:schemeClr val="lt1"/>
                </a:solidFill>
                <a:latin typeface="Roboto"/>
                <a:ea typeface="Roboto"/>
                <a:cs typeface="Roboto"/>
                <a:sym typeface="Roboto"/>
              </a:rPr>
              <a:t> </a:t>
            </a:r>
            <a:r>
              <a:rPr lang="en" sz="1200">
                <a:solidFill>
                  <a:schemeClr val="lt1"/>
                </a:solidFill>
                <a:latin typeface="Roboto"/>
                <a:ea typeface="Roboto"/>
                <a:cs typeface="Roboto"/>
                <a:sym typeface="Roboto"/>
              </a:rPr>
              <a:t>illnesses</a:t>
            </a:r>
            <a:r>
              <a:rPr lang="en" sz="1200">
                <a:solidFill>
                  <a:schemeClr val="lt1"/>
                </a:solidFill>
                <a:latin typeface="Roboto"/>
                <a:ea typeface="Roboto"/>
                <a:cs typeface="Roboto"/>
                <a:sym typeface="Roboto"/>
              </a:rPr>
              <a:t> and deaths, economic losses and decreased air quality</a:t>
            </a:r>
            <a:endParaRPr sz="1200">
              <a:solidFill>
                <a:schemeClr val="lt1"/>
              </a:solidFill>
              <a:latin typeface="Roboto"/>
              <a:ea typeface="Roboto"/>
              <a:cs typeface="Roboto"/>
              <a:sym typeface="Roboto"/>
            </a:endParaRPr>
          </a:p>
        </p:txBody>
      </p:sp>
      <p:sp>
        <p:nvSpPr>
          <p:cNvPr id="145" name="Google Shape;145;p17"/>
          <p:cNvSpPr/>
          <p:nvPr/>
        </p:nvSpPr>
        <p:spPr>
          <a:xfrm>
            <a:off x="7580240" y="1319190"/>
            <a:ext cx="696059" cy="696108"/>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7"/>
          <p:cNvSpPr/>
          <p:nvPr/>
        </p:nvSpPr>
        <p:spPr>
          <a:xfrm>
            <a:off x="7590243" y="2381333"/>
            <a:ext cx="676068" cy="676022"/>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7"/>
          <p:cNvSpPr/>
          <p:nvPr/>
        </p:nvSpPr>
        <p:spPr>
          <a:xfrm>
            <a:off x="7589032" y="3432700"/>
            <a:ext cx="685430" cy="685395"/>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7"/>
          <p:cNvSpPr/>
          <p:nvPr/>
        </p:nvSpPr>
        <p:spPr>
          <a:xfrm>
            <a:off x="7670958" y="2474067"/>
            <a:ext cx="539399" cy="508376"/>
          </a:xfrm>
          <a:custGeom>
            <a:rect b="b" l="l" r="r" t="t"/>
            <a:pathLst>
              <a:path extrusionOk="0" h="58535" w="62107">
                <a:moveTo>
                  <a:pt x="28351" y="1"/>
                </a:moveTo>
                <a:cubicBezTo>
                  <a:pt x="28089" y="1"/>
                  <a:pt x="27830" y="12"/>
                  <a:pt x="27570" y="36"/>
                </a:cubicBezTo>
                <a:cubicBezTo>
                  <a:pt x="25500" y="167"/>
                  <a:pt x="23627" y="1284"/>
                  <a:pt x="22477" y="3026"/>
                </a:cubicBezTo>
                <a:cubicBezTo>
                  <a:pt x="22411" y="3125"/>
                  <a:pt x="19914" y="6838"/>
                  <a:pt x="16168" y="13640"/>
                </a:cubicBezTo>
                <a:cubicBezTo>
                  <a:pt x="12783" y="19818"/>
                  <a:pt x="1676" y="36609"/>
                  <a:pt x="1578" y="36773"/>
                </a:cubicBezTo>
                <a:cubicBezTo>
                  <a:pt x="494" y="37989"/>
                  <a:pt x="1" y="39599"/>
                  <a:pt x="165" y="41210"/>
                </a:cubicBezTo>
                <a:cubicBezTo>
                  <a:pt x="526" y="44857"/>
                  <a:pt x="3615" y="46369"/>
                  <a:pt x="6606" y="47814"/>
                </a:cubicBezTo>
                <a:cubicBezTo>
                  <a:pt x="7033" y="48012"/>
                  <a:pt x="16694" y="52086"/>
                  <a:pt x="24219" y="54912"/>
                </a:cubicBezTo>
                <a:cubicBezTo>
                  <a:pt x="26355" y="55701"/>
                  <a:pt x="29805" y="57015"/>
                  <a:pt x="30101" y="57147"/>
                </a:cubicBezTo>
                <a:cubicBezTo>
                  <a:pt x="31864" y="57841"/>
                  <a:pt x="33577" y="58535"/>
                  <a:pt x="35508" y="58535"/>
                </a:cubicBezTo>
                <a:cubicBezTo>
                  <a:pt x="35771" y="58535"/>
                  <a:pt x="36039" y="58522"/>
                  <a:pt x="36311" y="58494"/>
                </a:cubicBezTo>
                <a:cubicBezTo>
                  <a:pt x="40879" y="58067"/>
                  <a:pt x="42883" y="54058"/>
                  <a:pt x="43540" y="52744"/>
                </a:cubicBezTo>
                <a:cubicBezTo>
                  <a:pt x="45972" y="47749"/>
                  <a:pt x="58459" y="24944"/>
                  <a:pt x="59905" y="22479"/>
                </a:cubicBezTo>
                <a:cubicBezTo>
                  <a:pt x="60496" y="21461"/>
                  <a:pt x="62106" y="18733"/>
                  <a:pt x="60989" y="15743"/>
                </a:cubicBezTo>
                <a:cubicBezTo>
                  <a:pt x="60858" y="15349"/>
                  <a:pt x="60661" y="14954"/>
                  <a:pt x="60431" y="14593"/>
                </a:cubicBezTo>
                <a:cubicBezTo>
                  <a:pt x="60463" y="14100"/>
                  <a:pt x="60431" y="13607"/>
                  <a:pt x="60332" y="13114"/>
                </a:cubicBezTo>
                <a:cubicBezTo>
                  <a:pt x="60332" y="13081"/>
                  <a:pt x="60332" y="11865"/>
                  <a:pt x="60299" y="11635"/>
                </a:cubicBezTo>
                <a:cubicBezTo>
                  <a:pt x="60168" y="11044"/>
                  <a:pt x="59971" y="10452"/>
                  <a:pt x="59773" y="9894"/>
                </a:cubicBezTo>
                <a:lnTo>
                  <a:pt x="58755" y="8316"/>
                </a:lnTo>
                <a:cubicBezTo>
                  <a:pt x="58755" y="8316"/>
                  <a:pt x="58130" y="7692"/>
                  <a:pt x="57802" y="7462"/>
                </a:cubicBezTo>
                <a:cubicBezTo>
                  <a:pt x="57309" y="7068"/>
                  <a:pt x="56717" y="6739"/>
                  <a:pt x="56126" y="6476"/>
                </a:cubicBezTo>
                <a:lnTo>
                  <a:pt x="56060" y="6443"/>
                </a:lnTo>
                <a:cubicBezTo>
                  <a:pt x="55633" y="6246"/>
                  <a:pt x="54187" y="5819"/>
                  <a:pt x="54056" y="5786"/>
                </a:cubicBezTo>
                <a:cubicBezTo>
                  <a:pt x="54056" y="5786"/>
                  <a:pt x="46465" y="3946"/>
                  <a:pt x="43409" y="3256"/>
                </a:cubicBezTo>
                <a:cubicBezTo>
                  <a:pt x="39729" y="2434"/>
                  <a:pt x="35950" y="1580"/>
                  <a:pt x="33978" y="1054"/>
                </a:cubicBezTo>
                <a:cubicBezTo>
                  <a:pt x="31586" y="407"/>
                  <a:pt x="29916" y="1"/>
                  <a:pt x="28351" y="1"/>
                </a:cubicBezTo>
                <a:close/>
              </a:path>
            </a:pathLst>
          </a:custGeom>
          <a:solidFill>
            <a:srgbClr val="8080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7"/>
          <p:cNvSpPr/>
          <p:nvPr/>
        </p:nvSpPr>
        <p:spPr>
          <a:xfrm>
            <a:off x="7652975" y="2456101"/>
            <a:ext cx="539399" cy="508568"/>
          </a:xfrm>
          <a:custGeom>
            <a:rect b="b" l="l" r="r" t="t"/>
            <a:pathLst>
              <a:path extrusionOk="0" h="58557" w="62107">
                <a:moveTo>
                  <a:pt x="28317" y="0"/>
                </a:moveTo>
                <a:cubicBezTo>
                  <a:pt x="28066" y="0"/>
                  <a:pt x="27818" y="11"/>
                  <a:pt x="27570" y="33"/>
                </a:cubicBezTo>
                <a:cubicBezTo>
                  <a:pt x="25500" y="198"/>
                  <a:pt x="23627" y="1315"/>
                  <a:pt x="22510" y="3024"/>
                </a:cubicBezTo>
                <a:cubicBezTo>
                  <a:pt x="22444" y="3122"/>
                  <a:pt x="19914" y="6868"/>
                  <a:pt x="16201" y="13638"/>
                </a:cubicBezTo>
                <a:cubicBezTo>
                  <a:pt x="12816" y="19815"/>
                  <a:pt x="1676" y="36607"/>
                  <a:pt x="1578" y="36804"/>
                </a:cubicBezTo>
                <a:cubicBezTo>
                  <a:pt x="526" y="38020"/>
                  <a:pt x="0" y="39597"/>
                  <a:pt x="165" y="41207"/>
                </a:cubicBezTo>
                <a:cubicBezTo>
                  <a:pt x="526" y="44855"/>
                  <a:pt x="3648" y="46366"/>
                  <a:pt x="6638" y="47845"/>
                </a:cubicBezTo>
                <a:cubicBezTo>
                  <a:pt x="7033" y="48042"/>
                  <a:pt x="16693" y="52084"/>
                  <a:pt x="24251" y="54910"/>
                </a:cubicBezTo>
                <a:cubicBezTo>
                  <a:pt x="26354" y="55699"/>
                  <a:pt x="29837" y="57046"/>
                  <a:pt x="30100" y="57145"/>
                </a:cubicBezTo>
                <a:cubicBezTo>
                  <a:pt x="31916" y="57877"/>
                  <a:pt x="33627" y="58556"/>
                  <a:pt x="35605" y="58556"/>
                </a:cubicBezTo>
                <a:cubicBezTo>
                  <a:pt x="35847" y="58556"/>
                  <a:pt x="36093" y="58546"/>
                  <a:pt x="36344" y="58525"/>
                </a:cubicBezTo>
                <a:cubicBezTo>
                  <a:pt x="40911" y="58098"/>
                  <a:pt x="42883" y="54056"/>
                  <a:pt x="43540" y="52741"/>
                </a:cubicBezTo>
                <a:cubicBezTo>
                  <a:pt x="46005" y="47779"/>
                  <a:pt x="58459" y="24974"/>
                  <a:pt x="59905" y="22510"/>
                </a:cubicBezTo>
                <a:cubicBezTo>
                  <a:pt x="60529" y="21491"/>
                  <a:pt x="62106" y="18764"/>
                  <a:pt x="61022" y="15774"/>
                </a:cubicBezTo>
                <a:cubicBezTo>
                  <a:pt x="60858" y="15346"/>
                  <a:pt x="60693" y="14985"/>
                  <a:pt x="60463" y="14623"/>
                </a:cubicBezTo>
                <a:cubicBezTo>
                  <a:pt x="60496" y="14130"/>
                  <a:pt x="60430" y="13638"/>
                  <a:pt x="60332" y="13145"/>
                </a:cubicBezTo>
                <a:cubicBezTo>
                  <a:pt x="60332" y="13079"/>
                  <a:pt x="60332" y="11863"/>
                  <a:pt x="60299" y="11666"/>
                </a:cubicBezTo>
                <a:cubicBezTo>
                  <a:pt x="60167" y="11074"/>
                  <a:pt x="60003" y="10483"/>
                  <a:pt x="59806" y="9924"/>
                </a:cubicBezTo>
                <a:lnTo>
                  <a:pt x="58787" y="8347"/>
                </a:lnTo>
                <a:cubicBezTo>
                  <a:pt x="58787" y="8347"/>
                  <a:pt x="58130" y="7690"/>
                  <a:pt x="57834" y="7460"/>
                </a:cubicBezTo>
                <a:cubicBezTo>
                  <a:pt x="57309" y="7066"/>
                  <a:pt x="56750" y="6737"/>
                  <a:pt x="56159" y="6507"/>
                </a:cubicBezTo>
                <a:lnTo>
                  <a:pt x="56093" y="6474"/>
                </a:lnTo>
                <a:cubicBezTo>
                  <a:pt x="55633" y="6277"/>
                  <a:pt x="54220" y="5850"/>
                  <a:pt x="54055" y="5784"/>
                </a:cubicBezTo>
                <a:cubicBezTo>
                  <a:pt x="54055" y="5784"/>
                  <a:pt x="46465" y="3977"/>
                  <a:pt x="43409" y="3287"/>
                </a:cubicBezTo>
                <a:cubicBezTo>
                  <a:pt x="39761" y="2465"/>
                  <a:pt x="35982" y="1578"/>
                  <a:pt x="34011" y="1052"/>
                </a:cubicBezTo>
                <a:cubicBezTo>
                  <a:pt x="31600" y="428"/>
                  <a:pt x="29900" y="0"/>
                  <a:pt x="2831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7"/>
          <p:cNvSpPr/>
          <p:nvPr/>
        </p:nvSpPr>
        <p:spPr>
          <a:xfrm>
            <a:off x="7691226" y="2587428"/>
            <a:ext cx="456353" cy="331255"/>
          </a:xfrm>
          <a:custGeom>
            <a:rect b="b" l="l" r="r" t="t"/>
            <a:pathLst>
              <a:path extrusionOk="0" h="38141" w="52545">
                <a:moveTo>
                  <a:pt x="46531" y="0"/>
                </a:moveTo>
                <a:lnTo>
                  <a:pt x="28293" y="24678"/>
                </a:lnTo>
                <a:cubicBezTo>
                  <a:pt x="28293" y="24678"/>
                  <a:pt x="18825" y="24373"/>
                  <a:pt x="11114" y="24373"/>
                </a:cubicBezTo>
                <a:cubicBezTo>
                  <a:pt x="6180" y="24373"/>
                  <a:pt x="1965" y="24498"/>
                  <a:pt x="1414" y="24908"/>
                </a:cubicBezTo>
                <a:cubicBezTo>
                  <a:pt x="1" y="25993"/>
                  <a:pt x="2695" y="27011"/>
                  <a:pt x="5883" y="28622"/>
                </a:cubicBezTo>
                <a:cubicBezTo>
                  <a:pt x="9070" y="30232"/>
                  <a:pt x="22806" y="35227"/>
                  <a:pt x="26749" y="36771"/>
                </a:cubicBezTo>
                <a:cubicBezTo>
                  <a:pt x="28656" y="37502"/>
                  <a:pt x="30033" y="38141"/>
                  <a:pt x="31177" y="38141"/>
                </a:cubicBezTo>
                <a:cubicBezTo>
                  <a:pt x="32398" y="38141"/>
                  <a:pt x="33353" y="37413"/>
                  <a:pt x="34405" y="35292"/>
                </a:cubicBezTo>
                <a:cubicBezTo>
                  <a:pt x="36870" y="30297"/>
                  <a:pt x="49258" y="7492"/>
                  <a:pt x="50901" y="4699"/>
                </a:cubicBezTo>
                <a:cubicBezTo>
                  <a:pt x="52544" y="1906"/>
                  <a:pt x="51263" y="2005"/>
                  <a:pt x="49685" y="1413"/>
                </a:cubicBezTo>
                <a:cubicBezTo>
                  <a:pt x="48108" y="822"/>
                  <a:pt x="46531" y="0"/>
                  <a:pt x="46531" y="0"/>
                </a:cubicBezTo>
                <a:close/>
              </a:path>
            </a:pathLst>
          </a:custGeom>
          <a:solidFill>
            <a:schemeClr val="accent6"/>
          </a:solidFill>
          <a:ln cap="flat" cmpd="sng" w="9850">
            <a:solidFill>
              <a:srgbClr val="64042A"/>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7"/>
          <p:cNvSpPr/>
          <p:nvPr/>
        </p:nvSpPr>
        <p:spPr>
          <a:xfrm>
            <a:off x="7689923" y="2576403"/>
            <a:ext cx="451941" cy="312721"/>
          </a:xfrm>
          <a:custGeom>
            <a:rect b="b" l="l" r="r" t="t"/>
            <a:pathLst>
              <a:path extrusionOk="0" h="36007" w="52037">
                <a:moveTo>
                  <a:pt x="48550" y="1"/>
                </a:moveTo>
                <a:cubicBezTo>
                  <a:pt x="43391" y="1"/>
                  <a:pt x="0" y="23758"/>
                  <a:pt x="1728" y="26670"/>
                </a:cubicBezTo>
                <a:cubicBezTo>
                  <a:pt x="1728" y="26670"/>
                  <a:pt x="2681" y="27360"/>
                  <a:pt x="14018" y="30844"/>
                </a:cubicBezTo>
                <a:cubicBezTo>
                  <a:pt x="25354" y="34360"/>
                  <a:pt x="29199" y="35674"/>
                  <a:pt x="31204" y="35970"/>
                </a:cubicBezTo>
                <a:cubicBezTo>
                  <a:pt x="31354" y="35994"/>
                  <a:pt x="31501" y="36007"/>
                  <a:pt x="31644" y="36007"/>
                </a:cubicBezTo>
                <a:cubicBezTo>
                  <a:pt x="33403" y="36007"/>
                  <a:pt x="34616" y="34156"/>
                  <a:pt x="36165" y="30844"/>
                </a:cubicBezTo>
                <a:cubicBezTo>
                  <a:pt x="38827" y="25257"/>
                  <a:pt x="50821" y="3044"/>
                  <a:pt x="50821" y="3044"/>
                </a:cubicBezTo>
                <a:cubicBezTo>
                  <a:pt x="50821" y="3044"/>
                  <a:pt x="52037" y="1401"/>
                  <a:pt x="48882" y="53"/>
                </a:cubicBezTo>
                <a:cubicBezTo>
                  <a:pt x="48801" y="18"/>
                  <a:pt x="48689" y="1"/>
                  <a:pt x="48550" y="1"/>
                </a:cubicBezTo>
                <a:close/>
              </a:path>
            </a:pathLst>
          </a:custGeom>
          <a:solidFill>
            <a:srgbClr val="FFFFFF"/>
          </a:solidFill>
          <a:ln cap="flat" cmpd="sng" w="9850">
            <a:solidFill>
              <a:srgbClr val="64042A"/>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7"/>
          <p:cNvSpPr/>
          <p:nvPr/>
        </p:nvSpPr>
        <p:spPr>
          <a:xfrm>
            <a:off x="7708072" y="2562589"/>
            <a:ext cx="430663" cy="311149"/>
          </a:xfrm>
          <a:custGeom>
            <a:rect b="b" l="l" r="r" t="t"/>
            <a:pathLst>
              <a:path extrusionOk="0" h="35826" w="49587">
                <a:moveTo>
                  <a:pt x="44263" y="0"/>
                </a:moveTo>
                <a:lnTo>
                  <a:pt x="17712" y="18238"/>
                </a:lnTo>
                <a:lnTo>
                  <a:pt x="0" y="27866"/>
                </a:lnTo>
                <a:cubicBezTo>
                  <a:pt x="1939" y="28425"/>
                  <a:pt x="24186" y="34931"/>
                  <a:pt x="26519" y="35457"/>
                </a:cubicBezTo>
                <a:cubicBezTo>
                  <a:pt x="27395" y="35666"/>
                  <a:pt x="28210" y="35825"/>
                  <a:pt x="28957" y="35825"/>
                </a:cubicBezTo>
                <a:cubicBezTo>
                  <a:pt x="30199" y="35825"/>
                  <a:pt x="31251" y="35386"/>
                  <a:pt x="32072" y="34011"/>
                </a:cubicBezTo>
                <a:cubicBezTo>
                  <a:pt x="33386" y="31809"/>
                  <a:pt x="48075" y="4437"/>
                  <a:pt x="48732" y="2596"/>
                </a:cubicBezTo>
                <a:cubicBezTo>
                  <a:pt x="49587" y="263"/>
                  <a:pt x="44263" y="0"/>
                  <a:pt x="44263" y="0"/>
                </a:cubicBezTo>
                <a:close/>
              </a:path>
            </a:pathLst>
          </a:custGeom>
          <a:solidFill>
            <a:srgbClr val="FFFFFF"/>
          </a:solidFill>
          <a:ln cap="flat" cmpd="sng" w="9850">
            <a:solidFill>
              <a:schemeClr val="accent6"/>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7"/>
          <p:cNvSpPr/>
          <p:nvPr/>
        </p:nvSpPr>
        <p:spPr>
          <a:xfrm>
            <a:off x="7704649" y="2502147"/>
            <a:ext cx="433798" cy="361487"/>
          </a:xfrm>
          <a:custGeom>
            <a:rect b="b" l="l" r="r" t="t"/>
            <a:pathLst>
              <a:path extrusionOk="0" h="41622" w="49948">
                <a:moveTo>
                  <a:pt x="22398" y="0"/>
                </a:moveTo>
                <a:cubicBezTo>
                  <a:pt x="21699" y="0"/>
                  <a:pt x="21268" y="201"/>
                  <a:pt x="20965" y="648"/>
                </a:cubicBezTo>
                <a:cubicBezTo>
                  <a:pt x="20308" y="1667"/>
                  <a:pt x="18960" y="3474"/>
                  <a:pt x="14886" y="10868"/>
                </a:cubicBezTo>
                <a:cubicBezTo>
                  <a:pt x="10844" y="18294"/>
                  <a:pt x="0" y="34462"/>
                  <a:pt x="0" y="34462"/>
                </a:cubicBezTo>
                <a:cubicBezTo>
                  <a:pt x="103" y="34423"/>
                  <a:pt x="259" y="34404"/>
                  <a:pt x="462" y="34404"/>
                </a:cubicBezTo>
                <a:cubicBezTo>
                  <a:pt x="4192" y="34404"/>
                  <a:pt x="23862" y="40673"/>
                  <a:pt x="26978" y="41296"/>
                </a:cubicBezTo>
                <a:cubicBezTo>
                  <a:pt x="27950" y="41491"/>
                  <a:pt x="28700" y="41622"/>
                  <a:pt x="29321" y="41622"/>
                </a:cubicBezTo>
                <a:cubicBezTo>
                  <a:pt x="30800" y="41622"/>
                  <a:pt x="31545" y="40878"/>
                  <a:pt x="32795" y="38470"/>
                </a:cubicBezTo>
                <a:cubicBezTo>
                  <a:pt x="34569" y="35086"/>
                  <a:pt x="47385" y="11328"/>
                  <a:pt x="48666" y="8732"/>
                </a:cubicBezTo>
                <a:cubicBezTo>
                  <a:pt x="49948" y="6169"/>
                  <a:pt x="48633" y="6103"/>
                  <a:pt x="44164" y="4986"/>
                </a:cubicBezTo>
                <a:cubicBezTo>
                  <a:pt x="39695" y="3869"/>
                  <a:pt x="30396" y="1864"/>
                  <a:pt x="26683" y="878"/>
                </a:cubicBezTo>
                <a:cubicBezTo>
                  <a:pt x="24620" y="326"/>
                  <a:pt x="23290" y="0"/>
                  <a:pt x="22398" y="0"/>
                </a:cubicBezTo>
                <a:close/>
              </a:path>
            </a:pathLst>
          </a:custGeom>
          <a:solidFill>
            <a:schemeClr val="accent6"/>
          </a:solidFill>
          <a:ln cap="flat" cmpd="sng" w="9850">
            <a:solidFill>
              <a:schemeClr val="dk1"/>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7"/>
          <p:cNvSpPr/>
          <p:nvPr/>
        </p:nvSpPr>
        <p:spPr>
          <a:xfrm>
            <a:off x="7704649" y="2502051"/>
            <a:ext cx="426381" cy="299398"/>
          </a:xfrm>
          <a:custGeom>
            <a:rect b="b" l="l" r="r" t="t"/>
            <a:pathLst>
              <a:path extrusionOk="0" h="34473" w="49094">
                <a:moveTo>
                  <a:pt x="22396" y="1"/>
                </a:moveTo>
                <a:cubicBezTo>
                  <a:pt x="21685" y="1"/>
                  <a:pt x="21257" y="207"/>
                  <a:pt x="20965" y="659"/>
                </a:cubicBezTo>
                <a:cubicBezTo>
                  <a:pt x="20308" y="1645"/>
                  <a:pt x="18960" y="3485"/>
                  <a:pt x="14886" y="10912"/>
                </a:cubicBezTo>
                <a:cubicBezTo>
                  <a:pt x="10811" y="18305"/>
                  <a:pt x="0" y="34473"/>
                  <a:pt x="0" y="34473"/>
                </a:cubicBezTo>
                <a:cubicBezTo>
                  <a:pt x="173" y="34434"/>
                  <a:pt x="358" y="34418"/>
                  <a:pt x="540" y="34418"/>
                </a:cubicBezTo>
                <a:cubicBezTo>
                  <a:pt x="670" y="34418"/>
                  <a:pt x="798" y="34426"/>
                  <a:pt x="920" y="34440"/>
                </a:cubicBezTo>
                <a:cubicBezTo>
                  <a:pt x="3089" y="31186"/>
                  <a:pt x="11797" y="18075"/>
                  <a:pt x="15346" y="11602"/>
                </a:cubicBezTo>
                <a:cubicBezTo>
                  <a:pt x="19388" y="4208"/>
                  <a:pt x="20735" y="2401"/>
                  <a:pt x="21425" y="1382"/>
                </a:cubicBezTo>
                <a:cubicBezTo>
                  <a:pt x="21714" y="934"/>
                  <a:pt x="22136" y="734"/>
                  <a:pt x="22834" y="734"/>
                </a:cubicBezTo>
                <a:cubicBezTo>
                  <a:pt x="23724" y="734"/>
                  <a:pt x="25062" y="1060"/>
                  <a:pt x="27143" y="1612"/>
                </a:cubicBezTo>
                <a:cubicBezTo>
                  <a:pt x="30823" y="2598"/>
                  <a:pt x="40122" y="4570"/>
                  <a:pt x="44591" y="5720"/>
                </a:cubicBezTo>
                <a:cubicBezTo>
                  <a:pt x="46957" y="6278"/>
                  <a:pt x="48436" y="6574"/>
                  <a:pt x="49093" y="7100"/>
                </a:cubicBezTo>
                <a:cubicBezTo>
                  <a:pt x="48962" y="6048"/>
                  <a:pt x="47385" y="5785"/>
                  <a:pt x="44131" y="4997"/>
                </a:cubicBezTo>
                <a:cubicBezTo>
                  <a:pt x="39662" y="3880"/>
                  <a:pt x="30363" y="1908"/>
                  <a:pt x="26683" y="889"/>
                </a:cubicBezTo>
                <a:cubicBezTo>
                  <a:pt x="24619" y="323"/>
                  <a:pt x="23286" y="1"/>
                  <a:pt x="223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7"/>
          <p:cNvSpPr/>
          <p:nvPr/>
        </p:nvSpPr>
        <p:spPr>
          <a:xfrm>
            <a:off x="7857091" y="2599261"/>
            <a:ext cx="131005" cy="110890"/>
          </a:xfrm>
          <a:custGeom>
            <a:rect b="b" l="l" r="r" t="t"/>
            <a:pathLst>
              <a:path extrusionOk="0" h="12768" w="15084">
                <a:moveTo>
                  <a:pt x="8088" y="0"/>
                </a:moveTo>
                <a:cubicBezTo>
                  <a:pt x="6733" y="0"/>
                  <a:pt x="5330" y="402"/>
                  <a:pt x="4075" y="1234"/>
                </a:cubicBezTo>
                <a:cubicBezTo>
                  <a:pt x="986" y="3337"/>
                  <a:pt x="0" y="7346"/>
                  <a:pt x="1906" y="10172"/>
                </a:cubicBezTo>
                <a:cubicBezTo>
                  <a:pt x="3068" y="11865"/>
                  <a:pt x="4983" y="12768"/>
                  <a:pt x="7004" y="12768"/>
                </a:cubicBezTo>
                <a:cubicBezTo>
                  <a:pt x="8357" y="12768"/>
                  <a:pt x="9757" y="12363"/>
                  <a:pt x="11009" y="11520"/>
                </a:cubicBezTo>
                <a:cubicBezTo>
                  <a:pt x="14098" y="9416"/>
                  <a:pt x="15083" y="5408"/>
                  <a:pt x="13177" y="2582"/>
                </a:cubicBezTo>
                <a:cubicBezTo>
                  <a:pt x="12018" y="891"/>
                  <a:pt x="10106" y="0"/>
                  <a:pt x="80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7"/>
          <p:cNvSpPr/>
          <p:nvPr/>
        </p:nvSpPr>
        <p:spPr>
          <a:xfrm>
            <a:off x="7837109" y="2736165"/>
            <a:ext cx="3717" cy="8859"/>
          </a:xfrm>
          <a:custGeom>
            <a:rect b="b" l="l" r="r" t="t"/>
            <a:pathLst>
              <a:path extrusionOk="0" fill="none" h="1020" w="428">
                <a:moveTo>
                  <a:pt x="427" y="1"/>
                </a:moveTo>
                <a:lnTo>
                  <a:pt x="0" y="1019"/>
                </a:lnTo>
              </a:path>
            </a:pathLst>
          </a:custGeom>
          <a:noFill/>
          <a:ln cap="flat" cmpd="sng" w="7400">
            <a:solidFill>
              <a:srgbClr val="64042A"/>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7"/>
          <p:cNvSpPr/>
          <p:nvPr/>
        </p:nvSpPr>
        <p:spPr>
          <a:xfrm>
            <a:off x="7860514" y="2743585"/>
            <a:ext cx="3717" cy="8859"/>
          </a:xfrm>
          <a:custGeom>
            <a:rect b="b" l="l" r="r" t="t"/>
            <a:pathLst>
              <a:path extrusionOk="0" fill="none" h="1020" w="428">
                <a:moveTo>
                  <a:pt x="428" y="1"/>
                </a:moveTo>
                <a:lnTo>
                  <a:pt x="1" y="1020"/>
                </a:lnTo>
              </a:path>
            </a:pathLst>
          </a:custGeom>
          <a:noFill/>
          <a:ln cap="flat" cmpd="sng" w="7400">
            <a:solidFill>
              <a:srgbClr val="64042A"/>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7"/>
          <p:cNvSpPr/>
          <p:nvPr/>
        </p:nvSpPr>
        <p:spPr>
          <a:xfrm>
            <a:off x="7925888" y="2764427"/>
            <a:ext cx="3439" cy="8285"/>
          </a:xfrm>
          <a:custGeom>
            <a:rect b="b" l="l" r="r" t="t"/>
            <a:pathLst>
              <a:path extrusionOk="0" fill="none" h="954" w="396">
                <a:moveTo>
                  <a:pt x="395" y="1"/>
                </a:moveTo>
                <a:lnTo>
                  <a:pt x="1" y="954"/>
                </a:lnTo>
              </a:path>
            </a:pathLst>
          </a:custGeom>
          <a:noFill/>
          <a:ln cap="flat" cmpd="sng" w="7400">
            <a:solidFill>
              <a:srgbClr val="64042A"/>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7"/>
          <p:cNvSpPr/>
          <p:nvPr/>
        </p:nvSpPr>
        <p:spPr>
          <a:xfrm>
            <a:off x="7874501" y="2748155"/>
            <a:ext cx="3726" cy="8859"/>
          </a:xfrm>
          <a:custGeom>
            <a:rect b="b" l="l" r="r" t="t"/>
            <a:pathLst>
              <a:path extrusionOk="0" fill="none" h="1020" w="429">
                <a:moveTo>
                  <a:pt x="428" y="1"/>
                </a:moveTo>
                <a:lnTo>
                  <a:pt x="1" y="1019"/>
                </a:lnTo>
              </a:path>
            </a:pathLst>
          </a:custGeom>
          <a:noFill/>
          <a:ln cap="flat" cmpd="sng" w="7400">
            <a:solidFill>
              <a:srgbClr val="64042A"/>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7"/>
          <p:cNvSpPr/>
          <p:nvPr/>
        </p:nvSpPr>
        <p:spPr>
          <a:xfrm>
            <a:off x="7894205" y="2754436"/>
            <a:ext cx="3717" cy="8859"/>
          </a:xfrm>
          <a:custGeom>
            <a:rect b="b" l="l" r="r" t="t"/>
            <a:pathLst>
              <a:path extrusionOk="0" fill="none" h="1020" w="428">
                <a:moveTo>
                  <a:pt x="427" y="1"/>
                </a:moveTo>
                <a:lnTo>
                  <a:pt x="0" y="1019"/>
                </a:lnTo>
              </a:path>
            </a:pathLst>
          </a:custGeom>
          <a:noFill/>
          <a:ln cap="flat" cmpd="sng" w="7400">
            <a:solidFill>
              <a:srgbClr val="64042A"/>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7"/>
          <p:cNvSpPr/>
          <p:nvPr/>
        </p:nvSpPr>
        <p:spPr>
          <a:xfrm>
            <a:off x="7849950" y="2739875"/>
            <a:ext cx="3726" cy="8859"/>
          </a:xfrm>
          <a:custGeom>
            <a:rect b="b" l="l" r="r" t="t"/>
            <a:pathLst>
              <a:path extrusionOk="0" fill="none" h="1020" w="429">
                <a:moveTo>
                  <a:pt x="428" y="1"/>
                </a:moveTo>
                <a:lnTo>
                  <a:pt x="1" y="1019"/>
                </a:lnTo>
              </a:path>
            </a:pathLst>
          </a:custGeom>
          <a:noFill/>
          <a:ln cap="flat" cmpd="sng" w="7400">
            <a:solidFill>
              <a:srgbClr val="64042A"/>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7"/>
          <p:cNvSpPr/>
          <p:nvPr/>
        </p:nvSpPr>
        <p:spPr>
          <a:xfrm>
            <a:off x="7843677" y="2738737"/>
            <a:ext cx="4568" cy="1433"/>
          </a:xfrm>
          <a:custGeom>
            <a:rect b="b" l="l" r="r" t="t"/>
            <a:pathLst>
              <a:path extrusionOk="0" fill="none" h="165" w="526">
                <a:moveTo>
                  <a:pt x="526" y="165"/>
                </a:moveTo>
                <a:lnTo>
                  <a:pt x="0" y="0"/>
                </a:lnTo>
              </a:path>
            </a:pathLst>
          </a:custGeom>
          <a:noFill/>
          <a:ln cap="flat" cmpd="sng" w="7400">
            <a:solidFill>
              <a:srgbClr val="64042A"/>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7"/>
          <p:cNvSpPr/>
          <p:nvPr/>
        </p:nvSpPr>
        <p:spPr>
          <a:xfrm>
            <a:off x="7856804" y="2742733"/>
            <a:ext cx="2579" cy="860"/>
          </a:xfrm>
          <a:custGeom>
            <a:rect b="b" l="l" r="r" t="t"/>
            <a:pathLst>
              <a:path extrusionOk="0" fill="none" h="99" w="297">
                <a:moveTo>
                  <a:pt x="296" y="99"/>
                </a:moveTo>
                <a:lnTo>
                  <a:pt x="1" y="0"/>
                </a:lnTo>
              </a:path>
            </a:pathLst>
          </a:custGeom>
          <a:noFill/>
          <a:ln cap="flat" cmpd="sng" w="7400">
            <a:solidFill>
              <a:srgbClr val="64042A"/>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7"/>
          <p:cNvSpPr/>
          <p:nvPr/>
        </p:nvSpPr>
        <p:spPr>
          <a:xfrm>
            <a:off x="7867942" y="2746443"/>
            <a:ext cx="2571" cy="869"/>
          </a:xfrm>
          <a:custGeom>
            <a:rect b="b" l="l" r="r" t="t"/>
            <a:pathLst>
              <a:path extrusionOk="0" fill="none" h="100" w="296">
                <a:moveTo>
                  <a:pt x="296" y="99"/>
                </a:moveTo>
                <a:lnTo>
                  <a:pt x="0" y="0"/>
                </a:lnTo>
              </a:path>
            </a:pathLst>
          </a:custGeom>
          <a:noFill/>
          <a:ln cap="flat" cmpd="sng" w="7400">
            <a:solidFill>
              <a:srgbClr val="64042A"/>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a:off x="7842244" y="2742733"/>
            <a:ext cx="4577" cy="1433"/>
          </a:xfrm>
          <a:custGeom>
            <a:rect b="b" l="l" r="r" t="t"/>
            <a:pathLst>
              <a:path extrusionOk="0" fill="none" h="165" w="527">
                <a:moveTo>
                  <a:pt x="527" y="165"/>
                </a:moveTo>
                <a:lnTo>
                  <a:pt x="1" y="0"/>
                </a:lnTo>
              </a:path>
            </a:pathLst>
          </a:custGeom>
          <a:noFill/>
          <a:ln cap="flat" cmpd="sng" w="7400">
            <a:solidFill>
              <a:srgbClr val="64042A"/>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7"/>
          <p:cNvSpPr/>
          <p:nvPr/>
        </p:nvSpPr>
        <p:spPr>
          <a:xfrm>
            <a:off x="7870791" y="2767859"/>
            <a:ext cx="3439" cy="8850"/>
          </a:xfrm>
          <a:custGeom>
            <a:rect b="b" l="l" r="r" t="t"/>
            <a:pathLst>
              <a:path extrusionOk="0" fill="none" h="1019" w="396">
                <a:moveTo>
                  <a:pt x="395" y="0"/>
                </a:moveTo>
                <a:lnTo>
                  <a:pt x="1" y="1019"/>
                </a:lnTo>
              </a:path>
            </a:pathLst>
          </a:custGeom>
          <a:noFill/>
          <a:ln cap="flat" cmpd="sng" w="7400">
            <a:solidFill>
              <a:srgbClr val="64042A"/>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7"/>
          <p:cNvSpPr/>
          <p:nvPr/>
        </p:nvSpPr>
        <p:spPr>
          <a:xfrm>
            <a:off x="7875934" y="2774132"/>
            <a:ext cx="4290" cy="1442"/>
          </a:xfrm>
          <a:custGeom>
            <a:rect b="b" l="l" r="r" t="t"/>
            <a:pathLst>
              <a:path extrusionOk="0" fill="none" h="166" w="494">
                <a:moveTo>
                  <a:pt x="493" y="165"/>
                </a:moveTo>
                <a:lnTo>
                  <a:pt x="0" y="1"/>
                </a:lnTo>
              </a:path>
            </a:pathLst>
          </a:custGeom>
          <a:noFill/>
          <a:ln cap="flat" cmpd="sng" w="7400">
            <a:solidFill>
              <a:srgbClr val="64042A"/>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7"/>
          <p:cNvSpPr/>
          <p:nvPr/>
        </p:nvSpPr>
        <p:spPr>
          <a:xfrm>
            <a:off x="7849385" y="2747303"/>
            <a:ext cx="7139" cy="2284"/>
          </a:xfrm>
          <a:custGeom>
            <a:rect b="b" l="l" r="r" t="t"/>
            <a:pathLst>
              <a:path extrusionOk="0" fill="none" h="263" w="822">
                <a:moveTo>
                  <a:pt x="0" y="0"/>
                </a:moveTo>
                <a:lnTo>
                  <a:pt x="822" y="263"/>
                </a:lnTo>
              </a:path>
            </a:pathLst>
          </a:custGeom>
          <a:noFill/>
          <a:ln cap="flat" cmpd="sng" w="7400">
            <a:solidFill>
              <a:srgbClr val="64042A"/>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7"/>
          <p:cNvSpPr/>
          <p:nvPr/>
        </p:nvSpPr>
        <p:spPr>
          <a:xfrm>
            <a:off x="7867082" y="2749301"/>
            <a:ext cx="4004" cy="4855"/>
          </a:xfrm>
          <a:custGeom>
            <a:rect b="b" l="l" r="r" t="t"/>
            <a:pathLst>
              <a:path extrusionOk="0" fill="none" h="559" w="461">
                <a:moveTo>
                  <a:pt x="165" y="0"/>
                </a:moveTo>
                <a:lnTo>
                  <a:pt x="1" y="427"/>
                </a:lnTo>
                <a:lnTo>
                  <a:pt x="461" y="559"/>
                </a:lnTo>
              </a:path>
            </a:pathLst>
          </a:custGeom>
          <a:noFill/>
          <a:ln cap="flat" cmpd="sng" w="7400">
            <a:solidFill>
              <a:srgbClr val="64042A"/>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7"/>
          <p:cNvSpPr/>
          <p:nvPr/>
        </p:nvSpPr>
        <p:spPr>
          <a:xfrm>
            <a:off x="7844815" y="2760431"/>
            <a:ext cx="3431" cy="8859"/>
          </a:xfrm>
          <a:custGeom>
            <a:rect b="b" l="l" r="r" t="t"/>
            <a:pathLst>
              <a:path extrusionOk="0" fill="none" h="1020" w="395">
                <a:moveTo>
                  <a:pt x="395" y="1"/>
                </a:moveTo>
                <a:lnTo>
                  <a:pt x="0" y="1019"/>
                </a:lnTo>
              </a:path>
            </a:pathLst>
          </a:custGeom>
          <a:noFill/>
          <a:ln cap="flat" cmpd="sng" w="7400">
            <a:solidFill>
              <a:srgbClr val="64042A"/>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7"/>
          <p:cNvSpPr/>
          <p:nvPr/>
        </p:nvSpPr>
        <p:spPr>
          <a:xfrm>
            <a:off x="7838247" y="2758719"/>
            <a:ext cx="2579" cy="869"/>
          </a:xfrm>
          <a:custGeom>
            <a:rect b="b" l="l" r="r" t="t"/>
            <a:pathLst>
              <a:path extrusionOk="0" fill="none" h="100" w="297">
                <a:moveTo>
                  <a:pt x="296" y="99"/>
                </a:moveTo>
                <a:lnTo>
                  <a:pt x="1" y="0"/>
                </a:lnTo>
              </a:path>
            </a:pathLst>
          </a:custGeom>
          <a:noFill/>
          <a:ln cap="flat" cmpd="sng" w="7400">
            <a:solidFill>
              <a:srgbClr val="64042A"/>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7"/>
          <p:cNvSpPr/>
          <p:nvPr/>
        </p:nvSpPr>
        <p:spPr>
          <a:xfrm>
            <a:off x="7837109" y="2761578"/>
            <a:ext cx="4004" cy="4855"/>
          </a:xfrm>
          <a:custGeom>
            <a:rect b="b" l="l" r="r" t="t"/>
            <a:pathLst>
              <a:path extrusionOk="0" fill="none" h="559" w="461">
                <a:moveTo>
                  <a:pt x="165" y="0"/>
                </a:moveTo>
                <a:lnTo>
                  <a:pt x="0" y="427"/>
                </a:lnTo>
                <a:lnTo>
                  <a:pt x="460" y="559"/>
                </a:lnTo>
              </a:path>
            </a:pathLst>
          </a:custGeom>
          <a:noFill/>
          <a:ln cap="flat" cmpd="sng" w="7400">
            <a:solidFill>
              <a:srgbClr val="64042A"/>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7"/>
          <p:cNvSpPr/>
          <p:nvPr/>
        </p:nvSpPr>
        <p:spPr>
          <a:xfrm>
            <a:off x="7879644" y="2750726"/>
            <a:ext cx="8285" cy="8285"/>
          </a:xfrm>
          <a:custGeom>
            <a:rect b="b" l="l" r="r" t="t"/>
            <a:pathLst>
              <a:path extrusionOk="0" fill="none" h="954" w="954">
                <a:moveTo>
                  <a:pt x="263" y="0"/>
                </a:moveTo>
                <a:lnTo>
                  <a:pt x="953" y="230"/>
                </a:lnTo>
                <a:lnTo>
                  <a:pt x="658" y="953"/>
                </a:lnTo>
                <a:lnTo>
                  <a:pt x="0" y="756"/>
                </a:lnTo>
              </a:path>
            </a:pathLst>
          </a:custGeom>
          <a:noFill/>
          <a:ln cap="flat" cmpd="sng" w="7400">
            <a:solidFill>
              <a:srgbClr val="64042A"/>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7"/>
          <p:cNvSpPr/>
          <p:nvPr/>
        </p:nvSpPr>
        <p:spPr>
          <a:xfrm>
            <a:off x="7895056" y="2776990"/>
            <a:ext cx="8285" cy="8285"/>
          </a:xfrm>
          <a:custGeom>
            <a:rect b="b" l="l" r="r" t="t"/>
            <a:pathLst>
              <a:path extrusionOk="0" fill="none" h="954" w="954">
                <a:moveTo>
                  <a:pt x="264" y="1"/>
                </a:moveTo>
                <a:lnTo>
                  <a:pt x="954" y="231"/>
                </a:lnTo>
                <a:lnTo>
                  <a:pt x="658" y="953"/>
                </a:lnTo>
                <a:lnTo>
                  <a:pt x="1" y="723"/>
                </a:lnTo>
              </a:path>
            </a:pathLst>
          </a:custGeom>
          <a:noFill/>
          <a:ln cap="flat" cmpd="sng" w="7400">
            <a:solidFill>
              <a:srgbClr val="64042A"/>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7"/>
          <p:cNvSpPr/>
          <p:nvPr/>
        </p:nvSpPr>
        <p:spPr>
          <a:xfrm>
            <a:off x="7912188" y="2759857"/>
            <a:ext cx="6575" cy="9432"/>
          </a:xfrm>
          <a:custGeom>
            <a:rect b="b" l="l" r="r" t="t"/>
            <a:pathLst>
              <a:path extrusionOk="0" fill="none" h="1086" w="757">
                <a:moveTo>
                  <a:pt x="329" y="1"/>
                </a:moveTo>
                <a:lnTo>
                  <a:pt x="0" y="855"/>
                </a:lnTo>
                <a:lnTo>
                  <a:pt x="756" y="1085"/>
                </a:lnTo>
              </a:path>
            </a:pathLst>
          </a:custGeom>
          <a:noFill/>
          <a:ln cap="flat" cmpd="sng" w="7400">
            <a:solidFill>
              <a:srgbClr val="64042A"/>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7"/>
          <p:cNvSpPr/>
          <p:nvPr/>
        </p:nvSpPr>
        <p:spPr>
          <a:xfrm>
            <a:off x="7918469" y="2762429"/>
            <a:ext cx="2579" cy="582"/>
          </a:xfrm>
          <a:custGeom>
            <a:rect b="b" l="l" r="r" t="t"/>
            <a:pathLst>
              <a:path extrusionOk="0" fill="none" h="67" w="297">
                <a:moveTo>
                  <a:pt x="296" y="66"/>
                </a:moveTo>
                <a:lnTo>
                  <a:pt x="0" y="1"/>
                </a:lnTo>
              </a:path>
            </a:pathLst>
          </a:custGeom>
          <a:noFill/>
          <a:ln cap="flat" cmpd="sng" w="7400">
            <a:solidFill>
              <a:srgbClr val="64042A"/>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7"/>
          <p:cNvSpPr/>
          <p:nvPr/>
        </p:nvSpPr>
        <p:spPr>
          <a:xfrm>
            <a:off x="7899912" y="2757008"/>
            <a:ext cx="9423" cy="8572"/>
          </a:xfrm>
          <a:custGeom>
            <a:rect b="b" l="l" r="r" t="t"/>
            <a:pathLst>
              <a:path extrusionOk="0" fill="none" h="987" w="1085">
                <a:moveTo>
                  <a:pt x="329" y="0"/>
                </a:moveTo>
                <a:lnTo>
                  <a:pt x="1" y="756"/>
                </a:lnTo>
                <a:lnTo>
                  <a:pt x="789" y="986"/>
                </a:lnTo>
                <a:lnTo>
                  <a:pt x="1085" y="197"/>
                </a:lnTo>
                <a:close/>
              </a:path>
            </a:pathLst>
          </a:custGeom>
          <a:noFill/>
          <a:ln cap="flat" cmpd="sng" w="6575">
            <a:solidFill>
              <a:srgbClr val="64042A"/>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7"/>
          <p:cNvSpPr/>
          <p:nvPr/>
        </p:nvSpPr>
        <p:spPr>
          <a:xfrm>
            <a:off x="7850810" y="2763576"/>
            <a:ext cx="9423" cy="8563"/>
          </a:xfrm>
          <a:custGeom>
            <a:rect b="b" l="l" r="r" t="t"/>
            <a:pathLst>
              <a:path extrusionOk="0" fill="none" h="986" w="1085">
                <a:moveTo>
                  <a:pt x="329" y="0"/>
                </a:moveTo>
                <a:lnTo>
                  <a:pt x="1" y="756"/>
                </a:lnTo>
                <a:lnTo>
                  <a:pt x="789" y="986"/>
                </a:lnTo>
                <a:lnTo>
                  <a:pt x="1085" y="230"/>
                </a:lnTo>
                <a:close/>
              </a:path>
            </a:pathLst>
          </a:custGeom>
          <a:noFill/>
          <a:ln cap="flat" cmpd="sng" w="6575">
            <a:solidFill>
              <a:srgbClr val="64042A"/>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7"/>
          <p:cNvSpPr/>
          <p:nvPr/>
        </p:nvSpPr>
        <p:spPr>
          <a:xfrm>
            <a:off x="7924464" y="2763854"/>
            <a:ext cx="9137" cy="2866"/>
          </a:xfrm>
          <a:custGeom>
            <a:rect b="b" l="l" r="r" t="t"/>
            <a:pathLst>
              <a:path extrusionOk="0" fill="none" h="330" w="1052">
                <a:moveTo>
                  <a:pt x="0" y="1"/>
                </a:moveTo>
                <a:lnTo>
                  <a:pt x="1052" y="330"/>
                </a:lnTo>
              </a:path>
            </a:pathLst>
          </a:custGeom>
          <a:noFill/>
          <a:ln cap="flat" cmpd="sng" w="7400">
            <a:solidFill>
              <a:srgbClr val="64042A"/>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7"/>
          <p:cNvSpPr/>
          <p:nvPr/>
        </p:nvSpPr>
        <p:spPr>
          <a:xfrm>
            <a:off x="7885925" y="2773280"/>
            <a:ext cx="3431" cy="8285"/>
          </a:xfrm>
          <a:custGeom>
            <a:rect b="b" l="l" r="r" t="t"/>
            <a:pathLst>
              <a:path extrusionOk="0" fill="none" h="954" w="395">
                <a:moveTo>
                  <a:pt x="395" y="0"/>
                </a:moveTo>
                <a:lnTo>
                  <a:pt x="0" y="953"/>
                </a:lnTo>
              </a:path>
            </a:pathLst>
          </a:custGeom>
          <a:noFill/>
          <a:ln cap="flat" cmpd="sng" w="7400">
            <a:solidFill>
              <a:srgbClr val="64042A"/>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7"/>
          <p:cNvSpPr/>
          <p:nvPr/>
        </p:nvSpPr>
        <p:spPr>
          <a:xfrm>
            <a:off x="7884214" y="2772707"/>
            <a:ext cx="9137" cy="2866"/>
          </a:xfrm>
          <a:custGeom>
            <a:rect b="b" l="l" r="r" t="t"/>
            <a:pathLst>
              <a:path extrusionOk="0" fill="none" h="330" w="1052">
                <a:moveTo>
                  <a:pt x="0" y="1"/>
                </a:moveTo>
                <a:lnTo>
                  <a:pt x="1052" y="329"/>
                </a:lnTo>
              </a:path>
            </a:pathLst>
          </a:custGeom>
          <a:noFill/>
          <a:ln cap="flat" cmpd="sng" w="7400">
            <a:solidFill>
              <a:srgbClr val="64042A"/>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7"/>
          <p:cNvSpPr/>
          <p:nvPr/>
        </p:nvSpPr>
        <p:spPr>
          <a:xfrm>
            <a:off x="7843390" y="2792402"/>
            <a:ext cx="22833" cy="9432"/>
          </a:xfrm>
          <a:custGeom>
            <a:rect b="b" l="l" r="r" t="t"/>
            <a:pathLst>
              <a:path extrusionOk="0" fill="none" h="1086" w="2629">
                <a:moveTo>
                  <a:pt x="0" y="264"/>
                </a:moveTo>
                <a:lnTo>
                  <a:pt x="1085" y="1"/>
                </a:lnTo>
                <a:lnTo>
                  <a:pt x="1479" y="1085"/>
                </a:lnTo>
                <a:lnTo>
                  <a:pt x="2629" y="855"/>
                </a:lnTo>
              </a:path>
            </a:pathLst>
          </a:custGeom>
          <a:noFill/>
          <a:ln cap="flat" cmpd="sng" w="7400">
            <a:solidFill>
              <a:srgbClr val="64042A"/>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7"/>
          <p:cNvSpPr/>
          <p:nvPr/>
        </p:nvSpPr>
        <p:spPr>
          <a:xfrm>
            <a:off x="7838247" y="2800969"/>
            <a:ext cx="22842" cy="9719"/>
          </a:xfrm>
          <a:custGeom>
            <a:rect b="b" l="l" r="r" t="t"/>
            <a:pathLst>
              <a:path extrusionOk="0" fill="none" h="1119" w="2630">
                <a:moveTo>
                  <a:pt x="1" y="264"/>
                </a:moveTo>
                <a:lnTo>
                  <a:pt x="1052" y="1"/>
                </a:lnTo>
                <a:lnTo>
                  <a:pt x="1447" y="1118"/>
                </a:lnTo>
                <a:lnTo>
                  <a:pt x="2630" y="855"/>
                </a:lnTo>
              </a:path>
            </a:pathLst>
          </a:custGeom>
          <a:noFill/>
          <a:ln cap="flat" cmpd="sng" w="7400">
            <a:solidFill>
              <a:srgbClr val="64042A"/>
            </a:solidFill>
            <a:prstDash val="solid"/>
            <a:miter lim="3286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7"/>
          <p:cNvSpPr/>
          <p:nvPr/>
        </p:nvSpPr>
        <p:spPr>
          <a:xfrm>
            <a:off x="511300" y="1236050"/>
            <a:ext cx="3030900" cy="29982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nvGrpSpPr>
          <p:cNvPr id="185" name="Google Shape;185;p17"/>
          <p:cNvGrpSpPr/>
          <p:nvPr/>
        </p:nvGrpSpPr>
        <p:grpSpPr>
          <a:xfrm>
            <a:off x="385679" y="1198876"/>
            <a:ext cx="3294572" cy="3050558"/>
            <a:chOff x="6015523" y="3714217"/>
            <a:chExt cx="557665" cy="516387"/>
          </a:xfrm>
        </p:grpSpPr>
        <p:grpSp>
          <p:nvGrpSpPr>
            <p:cNvPr id="186" name="Google Shape;186;p17"/>
            <p:cNvGrpSpPr/>
            <p:nvPr/>
          </p:nvGrpSpPr>
          <p:grpSpPr>
            <a:xfrm>
              <a:off x="6036094" y="3716980"/>
              <a:ext cx="529822" cy="510480"/>
              <a:chOff x="3148311" y="-545634"/>
              <a:chExt cx="1006118" cy="969572"/>
            </a:xfrm>
          </p:grpSpPr>
          <p:sp>
            <p:nvSpPr>
              <p:cNvPr id="187" name="Google Shape;187;p17"/>
              <p:cNvSpPr/>
              <p:nvPr/>
            </p:nvSpPr>
            <p:spPr>
              <a:xfrm>
                <a:off x="3497808" y="-545634"/>
                <a:ext cx="152012" cy="12208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893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7"/>
              <p:cNvSpPr/>
              <p:nvPr/>
            </p:nvSpPr>
            <p:spPr>
              <a:xfrm>
                <a:off x="3779659" y="-441254"/>
                <a:ext cx="74264" cy="69794"/>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893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7"/>
              <p:cNvSpPr/>
              <p:nvPr/>
            </p:nvSpPr>
            <p:spPr>
              <a:xfrm>
                <a:off x="3658562" y="-488295"/>
                <a:ext cx="47632" cy="25284"/>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893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7"/>
              <p:cNvSpPr/>
              <p:nvPr/>
            </p:nvSpPr>
            <p:spPr>
              <a:xfrm>
                <a:off x="3773239" y="-411709"/>
                <a:ext cx="34223" cy="31496"/>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893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7"/>
              <p:cNvSpPr/>
              <p:nvPr/>
            </p:nvSpPr>
            <p:spPr>
              <a:xfrm>
                <a:off x="3776942" y="-526397"/>
                <a:ext cx="377487" cy="831956"/>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893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7"/>
              <p:cNvSpPr/>
              <p:nvPr/>
            </p:nvSpPr>
            <p:spPr>
              <a:xfrm>
                <a:off x="3352414" y="12491"/>
                <a:ext cx="353584" cy="411448"/>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893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7"/>
              <p:cNvSpPr/>
              <p:nvPr/>
            </p:nvSpPr>
            <p:spPr>
              <a:xfrm>
                <a:off x="3289631" y="-66747"/>
                <a:ext cx="64547" cy="26511"/>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893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7"/>
              <p:cNvSpPr/>
              <p:nvPr/>
            </p:nvSpPr>
            <p:spPr>
              <a:xfrm>
                <a:off x="3368156" y="-47247"/>
                <a:ext cx="67855" cy="22556"/>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893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7"/>
              <p:cNvSpPr/>
              <p:nvPr/>
            </p:nvSpPr>
            <p:spPr>
              <a:xfrm>
                <a:off x="3466707" y="-328516"/>
                <a:ext cx="37532" cy="23334"/>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893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7"/>
              <p:cNvSpPr/>
              <p:nvPr/>
            </p:nvSpPr>
            <p:spPr>
              <a:xfrm>
                <a:off x="3148311" y="-512013"/>
                <a:ext cx="344841" cy="575576"/>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893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 name="Google Shape;197;p17"/>
            <p:cNvSpPr/>
            <p:nvPr/>
          </p:nvSpPr>
          <p:spPr>
            <a:xfrm>
              <a:off x="6015523" y="3714217"/>
              <a:ext cx="557665" cy="516387"/>
            </a:xfrm>
            <a:custGeom>
              <a:rect b="b" l="l" r="r" t="t"/>
              <a:pathLst>
                <a:path extrusionOk="0" h="89534" w="96649">
                  <a:moveTo>
                    <a:pt x="48671" y="444"/>
                  </a:moveTo>
                  <a:cubicBezTo>
                    <a:pt x="70814" y="444"/>
                    <a:pt x="90084" y="16342"/>
                    <a:pt x="93207" y="38415"/>
                  </a:cubicBezTo>
                  <a:cubicBezTo>
                    <a:pt x="96649" y="62635"/>
                    <a:pt x="79314" y="85116"/>
                    <a:pt x="54526" y="88629"/>
                  </a:cubicBezTo>
                  <a:cubicBezTo>
                    <a:pt x="52344" y="88930"/>
                    <a:pt x="50161" y="89090"/>
                    <a:pt x="47961" y="89090"/>
                  </a:cubicBezTo>
                  <a:cubicBezTo>
                    <a:pt x="25817" y="89090"/>
                    <a:pt x="6548" y="73192"/>
                    <a:pt x="3425" y="51119"/>
                  </a:cubicBezTo>
                  <a:cubicBezTo>
                    <a:pt x="1" y="26899"/>
                    <a:pt x="17318" y="4418"/>
                    <a:pt x="42123" y="905"/>
                  </a:cubicBezTo>
                  <a:cubicBezTo>
                    <a:pt x="44288" y="586"/>
                    <a:pt x="46470" y="444"/>
                    <a:pt x="48671" y="444"/>
                  </a:cubicBezTo>
                  <a:close/>
                  <a:moveTo>
                    <a:pt x="48746" y="0"/>
                  </a:moveTo>
                  <a:cubicBezTo>
                    <a:pt x="48721" y="0"/>
                    <a:pt x="48696" y="0"/>
                    <a:pt x="48671" y="0"/>
                  </a:cubicBezTo>
                  <a:cubicBezTo>
                    <a:pt x="46453" y="0"/>
                    <a:pt x="44253" y="160"/>
                    <a:pt x="42052" y="462"/>
                  </a:cubicBezTo>
                  <a:cubicBezTo>
                    <a:pt x="36002" y="1313"/>
                    <a:pt x="30164" y="3336"/>
                    <a:pt x="24895" y="6441"/>
                  </a:cubicBezTo>
                  <a:cubicBezTo>
                    <a:pt x="19838" y="9404"/>
                    <a:pt x="15402" y="13326"/>
                    <a:pt x="11835" y="17974"/>
                  </a:cubicBezTo>
                  <a:cubicBezTo>
                    <a:pt x="8269" y="22570"/>
                    <a:pt x="5643" y="27822"/>
                    <a:pt x="4099" y="33447"/>
                  </a:cubicBezTo>
                  <a:cubicBezTo>
                    <a:pt x="2520" y="39213"/>
                    <a:pt x="2130" y="45246"/>
                    <a:pt x="2981" y="51190"/>
                  </a:cubicBezTo>
                  <a:cubicBezTo>
                    <a:pt x="4507" y="61925"/>
                    <a:pt x="9955" y="71737"/>
                    <a:pt x="18276" y="78728"/>
                  </a:cubicBezTo>
                  <a:cubicBezTo>
                    <a:pt x="26561" y="85703"/>
                    <a:pt x="37054" y="89534"/>
                    <a:pt x="47886" y="89534"/>
                  </a:cubicBezTo>
                  <a:cubicBezTo>
                    <a:pt x="47911" y="89534"/>
                    <a:pt x="47936" y="89534"/>
                    <a:pt x="47961" y="89534"/>
                  </a:cubicBezTo>
                  <a:cubicBezTo>
                    <a:pt x="50179" y="89534"/>
                    <a:pt x="52397" y="89374"/>
                    <a:pt x="54579" y="89072"/>
                  </a:cubicBezTo>
                  <a:cubicBezTo>
                    <a:pt x="60647" y="88221"/>
                    <a:pt x="66467" y="86198"/>
                    <a:pt x="71737" y="83093"/>
                  </a:cubicBezTo>
                  <a:cubicBezTo>
                    <a:pt x="76794" y="80112"/>
                    <a:pt x="81230" y="76208"/>
                    <a:pt x="84796" y="71560"/>
                  </a:cubicBezTo>
                  <a:cubicBezTo>
                    <a:pt x="88363" y="66964"/>
                    <a:pt x="90989" y="61712"/>
                    <a:pt x="92532" y="56105"/>
                  </a:cubicBezTo>
                  <a:cubicBezTo>
                    <a:pt x="94112" y="50321"/>
                    <a:pt x="94502" y="44288"/>
                    <a:pt x="93650" y="38362"/>
                  </a:cubicBezTo>
                  <a:cubicBezTo>
                    <a:pt x="92124" y="27609"/>
                    <a:pt x="86677" y="17797"/>
                    <a:pt x="78355" y="10824"/>
                  </a:cubicBezTo>
                  <a:cubicBezTo>
                    <a:pt x="70071" y="3831"/>
                    <a:pt x="59578" y="0"/>
                    <a:pt x="48746" y="0"/>
                  </a:cubicBezTo>
                  <a:close/>
                </a:path>
              </a:pathLst>
            </a:custGeom>
            <a:solidFill>
              <a:srgbClr val="88934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8" name="Google Shape;198;p17"/>
          <p:cNvPicPr preferRelativeResize="0"/>
          <p:nvPr/>
        </p:nvPicPr>
        <p:blipFill rotWithShape="1">
          <a:blip r:embed="rId3">
            <a:alphaModFix/>
          </a:blip>
          <a:srcRect b="0" l="17775" r="15500" t="0"/>
          <a:stretch/>
        </p:blipFill>
        <p:spPr>
          <a:xfrm>
            <a:off x="-457375" y="3319900"/>
            <a:ext cx="1216750" cy="1823600"/>
          </a:xfrm>
          <a:prstGeom prst="rect">
            <a:avLst/>
          </a:prstGeom>
          <a:noFill/>
          <a:ln>
            <a:noFill/>
          </a:ln>
        </p:spPr>
      </p:pic>
      <p:pic>
        <p:nvPicPr>
          <p:cNvPr id="199" name="Google Shape;199;p17"/>
          <p:cNvPicPr preferRelativeResize="0"/>
          <p:nvPr/>
        </p:nvPicPr>
        <p:blipFill rotWithShape="1">
          <a:blip r:embed="rId4">
            <a:alphaModFix/>
          </a:blip>
          <a:srcRect b="0" l="0" r="0" t="0"/>
          <a:stretch/>
        </p:blipFill>
        <p:spPr>
          <a:xfrm>
            <a:off x="7913575" y="-234575"/>
            <a:ext cx="1230425" cy="1230425"/>
          </a:xfrm>
          <a:prstGeom prst="rect">
            <a:avLst/>
          </a:prstGeom>
          <a:noFill/>
          <a:ln>
            <a:noFill/>
          </a:ln>
        </p:spPr>
      </p:pic>
      <p:pic>
        <p:nvPicPr>
          <p:cNvPr id="200" name="Google Shape;200;p17"/>
          <p:cNvPicPr preferRelativeResize="0"/>
          <p:nvPr/>
        </p:nvPicPr>
        <p:blipFill>
          <a:blip r:embed="rId5">
            <a:alphaModFix/>
          </a:blip>
          <a:stretch>
            <a:fillRect/>
          </a:stretch>
        </p:blipFill>
        <p:spPr>
          <a:xfrm>
            <a:off x="1049696" y="912338"/>
            <a:ext cx="2282059" cy="3291926"/>
          </a:xfrm>
          <a:prstGeom prst="rect">
            <a:avLst/>
          </a:prstGeom>
          <a:noFill/>
          <a:ln>
            <a:noFill/>
          </a:ln>
        </p:spPr>
      </p:pic>
      <p:pic>
        <p:nvPicPr>
          <p:cNvPr id="201" name="Google Shape;201;p17"/>
          <p:cNvPicPr preferRelativeResize="0"/>
          <p:nvPr/>
        </p:nvPicPr>
        <p:blipFill>
          <a:blip r:embed="rId6">
            <a:alphaModFix/>
          </a:blip>
          <a:stretch>
            <a:fillRect/>
          </a:stretch>
        </p:blipFill>
        <p:spPr>
          <a:xfrm>
            <a:off x="7566747" y="3423400"/>
            <a:ext cx="696050" cy="696050"/>
          </a:xfrm>
          <a:prstGeom prst="rect">
            <a:avLst/>
          </a:prstGeom>
          <a:noFill/>
          <a:ln>
            <a:noFill/>
          </a:ln>
        </p:spPr>
      </p:pic>
      <p:pic>
        <p:nvPicPr>
          <p:cNvPr id="202" name="Google Shape;202;p17"/>
          <p:cNvPicPr preferRelativeResize="0"/>
          <p:nvPr/>
        </p:nvPicPr>
        <p:blipFill>
          <a:blip r:embed="rId7">
            <a:alphaModFix/>
          </a:blip>
          <a:stretch>
            <a:fillRect/>
          </a:stretch>
        </p:blipFill>
        <p:spPr>
          <a:xfrm>
            <a:off x="7662038" y="1418891"/>
            <a:ext cx="539400" cy="539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8"/>
          <p:cNvSpPr/>
          <p:nvPr/>
        </p:nvSpPr>
        <p:spPr>
          <a:xfrm>
            <a:off x="3249977" y="1479425"/>
            <a:ext cx="2688300" cy="2688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8"/>
          <p:cNvSpPr/>
          <p:nvPr/>
        </p:nvSpPr>
        <p:spPr>
          <a:xfrm>
            <a:off x="3518431" y="1757441"/>
            <a:ext cx="2132100" cy="2132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8"/>
          <p:cNvSpPr/>
          <p:nvPr/>
        </p:nvSpPr>
        <p:spPr>
          <a:xfrm>
            <a:off x="3820541" y="2050075"/>
            <a:ext cx="1547100" cy="15471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8"/>
          <p:cNvSpPr/>
          <p:nvPr/>
        </p:nvSpPr>
        <p:spPr>
          <a:xfrm>
            <a:off x="4066852" y="2296301"/>
            <a:ext cx="1054200" cy="105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8"/>
          <p:cNvSpPr txBox="1"/>
          <p:nvPr>
            <p:ph type="title"/>
          </p:nvPr>
        </p:nvSpPr>
        <p:spPr>
          <a:xfrm>
            <a:off x="457200" y="445025"/>
            <a:ext cx="8229600" cy="52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Initial </a:t>
            </a:r>
            <a:r>
              <a:rPr lang="en"/>
              <a:t>Solution: The Embodiment of Ideas</a:t>
            </a:r>
            <a:endParaRPr/>
          </a:p>
        </p:txBody>
      </p:sp>
      <p:sp>
        <p:nvSpPr>
          <p:cNvPr id="212" name="Google Shape;212;p18"/>
          <p:cNvSpPr/>
          <p:nvPr/>
        </p:nvSpPr>
        <p:spPr>
          <a:xfrm flipH="1" rot="10800000">
            <a:off x="6650304" y="2948832"/>
            <a:ext cx="2028900" cy="1220700"/>
          </a:xfrm>
          <a:prstGeom prst="round1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8"/>
          <p:cNvSpPr/>
          <p:nvPr/>
        </p:nvSpPr>
        <p:spPr>
          <a:xfrm>
            <a:off x="6657901" y="1479332"/>
            <a:ext cx="2028900" cy="1220700"/>
          </a:xfrm>
          <a:prstGeom prst="round1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8"/>
          <p:cNvSpPr/>
          <p:nvPr/>
        </p:nvSpPr>
        <p:spPr>
          <a:xfrm flipH="1">
            <a:off x="464804" y="1479332"/>
            <a:ext cx="2028900" cy="1220700"/>
          </a:xfrm>
          <a:prstGeom prst="round1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8"/>
          <p:cNvSpPr/>
          <p:nvPr/>
        </p:nvSpPr>
        <p:spPr>
          <a:xfrm rot="10800000">
            <a:off x="457208" y="2948832"/>
            <a:ext cx="2028900" cy="1220700"/>
          </a:xfrm>
          <a:prstGeom prst="round1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8"/>
          <p:cNvSpPr txBox="1"/>
          <p:nvPr/>
        </p:nvSpPr>
        <p:spPr>
          <a:xfrm>
            <a:off x="563381" y="1616571"/>
            <a:ext cx="1834200" cy="33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Fira Sans Extra Condensed"/>
                <a:ea typeface="Fira Sans Extra Condensed"/>
                <a:cs typeface="Fira Sans Extra Condensed"/>
                <a:sym typeface="Fira Sans Extra Condensed"/>
              </a:rPr>
              <a:t>User-Friedly</a:t>
            </a:r>
            <a:endParaRPr b="1" sz="1600">
              <a:solidFill>
                <a:srgbClr val="000000"/>
              </a:solidFill>
              <a:latin typeface="Fira Sans Extra Condensed"/>
              <a:ea typeface="Fira Sans Extra Condensed"/>
              <a:cs typeface="Fira Sans Extra Condensed"/>
              <a:sym typeface="Fira Sans Extra Condensed"/>
            </a:endParaRPr>
          </a:p>
        </p:txBody>
      </p:sp>
      <p:sp>
        <p:nvSpPr>
          <p:cNvPr id="217" name="Google Shape;217;p18"/>
          <p:cNvSpPr txBox="1"/>
          <p:nvPr/>
        </p:nvSpPr>
        <p:spPr>
          <a:xfrm>
            <a:off x="541000" y="2001450"/>
            <a:ext cx="1774800" cy="552600"/>
          </a:xfrm>
          <a:prstGeom prst="rect">
            <a:avLst/>
          </a:prstGeom>
          <a:noFill/>
          <a:ln>
            <a:noFill/>
          </a:ln>
        </p:spPr>
        <p:txBody>
          <a:bodyPr anchorCtr="0" anchor="t" bIns="91425" lIns="91425" spcFirstLastPara="1" rIns="91425" wrap="square" tIns="91425">
            <a:noAutofit/>
          </a:bodyPr>
          <a:lstStyle/>
          <a:p>
            <a:pPr indent="0" lvl="0" marL="12700" rtl="0" algn="ctr">
              <a:spcBef>
                <a:spcPts val="0"/>
              </a:spcBef>
              <a:spcAft>
                <a:spcPts val="0"/>
              </a:spcAft>
              <a:buClr>
                <a:srgbClr val="000000"/>
              </a:buClr>
              <a:buSzPts val="1100"/>
              <a:buFont typeface="Arial"/>
              <a:buNone/>
            </a:pPr>
            <a:r>
              <a:rPr lang="en" sz="1200">
                <a:latin typeface="Roboto"/>
                <a:ea typeface="Roboto"/>
                <a:cs typeface="Roboto"/>
                <a:sym typeface="Roboto"/>
              </a:rPr>
              <a:t>Easy user interaction and intuitive navigation</a:t>
            </a:r>
            <a:endParaRPr sz="1200">
              <a:solidFill>
                <a:srgbClr val="000000"/>
              </a:solidFill>
              <a:latin typeface="Roboto"/>
              <a:ea typeface="Roboto"/>
              <a:cs typeface="Roboto"/>
              <a:sym typeface="Roboto"/>
            </a:endParaRPr>
          </a:p>
        </p:txBody>
      </p:sp>
      <p:sp>
        <p:nvSpPr>
          <p:cNvPr id="218" name="Google Shape;218;p18"/>
          <p:cNvSpPr txBox="1"/>
          <p:nvPr/>
        </p:nvSpPr>
        <p:spPr>
          <a:xfrm>
            <a:off x="554567" y="3087178"/>
            <a:ext cx="1834200" cy="33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Fira Sans Extra Condensed"/>
                <a:ea typeface="Fira Sans Extra Condensed"/>
                <a:cs typeface="Fira Sans Extra Condensed"/>
                <a:sym typeface="Fira Sans Extra Condensed"/>
              </a:rPr>
              <a:t>Innovative</a:t>
            </a:r>
            <a:endParaRPr b="1" sz="1600">
              <a:solidFill>
                <a:srgbClr val="000000"/>
              </a:solidFill>
              <a:latin typeface="Fira Sans Extra Condensed"/>
              <a:ea typeface="Fira Sans Extra Condensed"/>
              <a:cs typeface="Fira Sans Extra Condensed"/>
              <a:sym typeface="Fira Sans Extra Condensed"/>
            </a:endParaRPr>
          </a:p>
        </p:txBody>
      </p:sp>
      <p:sp>
        <p:nvSpPr>
          <p:cNvPr id="219" name="Google Shape;219;p18"/>
          <p:cNvSpPr txBox="1"/>
          <p:nvPr/>
        </p:nvSpPr>
        <p:spPr>
          <a:xfrm>
            <a:off x="457200" y="3472559"/>
            <a:ext cx="2028900" cy="50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200">
                <a:latin typeface="Roboto"/>
                <a:ea typeface="Roboto"/>
                <a:cs typeface="Roboto"/>
                <a:sym typeface="Roboto"/>
              </a:rPr>
              <a:t>Original and creative solution</a:t>
            </a:r>
            <a:endParaRPr sz="1200">
              <a:solidFill>
                <a:srgbClr val="000000"/>
              </a:solidFill>
              <a:latin typeface="Roboto"/>
              <a:ea typeface="Roboto"/>
              <a:cs typeface="Roboto"/>
              <a:sym typeface="Roboto"/>
            </a:endParaRPr>
          </a:p>
        </p:txBody>
      </p:sp>
      <p:sp>
        <p:nvSpPr>
          <p:cNvPr id="220" name="Google Shape;220;p18"/>
          <p:cNvSpPr txBox="1"/>
          <p:nvPr/>
        </p:nvSpPr>
        <p:spPr>
          <a:xfrm>
            <a:off x="6616449" y="1616575"/>
            <a:ext cx="1975500" cy="33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Fira Sans Extra Condensed"/>
                <a:ea typeface="Fira Sans Extra Condensed"/>
                <a:cs typeface="Fira Sans Extra Condensed"/>
                <a:sym typeface="Fira Sans Extra Condensed"/>
              </a:rPr>
              <a:t>Accessible Approach</a:t>
            </a:r>
            <a:endParaRPr b="1" sz="1600">
              <a:solidFill>
                <a:srgbClr val="000000"/>
              </a:solidFill>
              <a:latin typeface="Fira Sans Extra Condensed"/>
              <a:ea typeface="Fira Sans Extra Condensed"/>
              <a:cs typeface="Fira Sans Extra Condensed"/>
              <a:sym typeface="Fira Sans Extra Condensed"/>
            </a:endParaRPr>
          </a:p>
        </p:txBody>
      </p:sp>
      <p:sp>
        <p:nvSpPr>
          <p:cNvPr id="221" name="Google Shape;221;p18"/>
          <p:cNvSpPr txBox="1"/>
          <p:nvPr/>
        </p:nvSpPr>
        <p:spPr>
          <a:xfrm>
            <a:off x="6734100" y="2008850"/>
            <a:ext cx="1872300" cy="5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200">
                <a:latin typeface="Roboto"/>
                <a:ea typeface="Roboto"/>
                <a:cs typeface="Roboto"/>
                <a:sym typeface="Roboto"/>
              </a:rPr>
              <a:t>Optimizing data delivery to users</a:t>
            </a:r>
            <a:endParaRPr sz="1200">
              <a:solidFill>
                <a:srgbClr val="000000"/>
              </a:solidFill>
              <a:latin typeface="Roboto"/>
              <a:ea typeface="Roboto"/>
              <a:cs typeface="Roboto"/>
              <a:sym typeface="Roboto"/>
            </a:endParaRPr>
          </a:p>
        </p:txBody>
      </p:sp>
      <p:sp>
        <p:nvSpPr>
          <p:cNvPr id="222" name="Google Shape;222;p18"/>
          <p:cNvSpPr txBox="1"/>
          <p:nvPr/>
        </p:nvSpPr>
        <p:spPr>
          <a:xfrm>
            <a:off x="6757212" y="3080051"/>
            <a:ext cx="1834200" cy="33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Fira Sans Extra Condensed"/>
                <a:ea typeface="Fira Sans Extra Condensed"/>
                <a:cs typeface="Fira Sans Extra Condensed"/>
                <a:sym typeface="Fira Sans Extra Condensed"/>
              </a:rPr>
              <a:t>Simple</a:t>
            </a:r>
            <a:endParaRPr b="1" sz="1600">
              <a:solidFill>
                <a:srgbClr val="000000"/>
              </a:solidFill>
              <a:latin typeface="Fira Sans Extra Condensed"/>
              <a:ea typeface="Fira Sans Extra Condensed"/>
              <a:cs typeface="Fira Sans Extra Condensed"/>
              <a:sym typeface="Fira Sans Extra Condensed"/>
            </a:endParaRPr>
          </a:p>
        </p:txBody>
      </p:sp>
      <p:sp>
        <p:nvSpPr>
          <p:cNvPr id="223" name="Google Shape;223;p18"/>
          <p:cNvSpPr txBox="1"/>
          <p:nvPr/>
        </p:nvSpPr>
        <p:spPr>
          <a:xfrm>
            <a:off x="6734100" y="3470950"/>
            <a:ext cx="1872300" cy="554400"/>
          </a:xfrm>
          <a:prstGeom prst="rect">
            <a:avLst/>
          </a:prstGeom>
          <a:noFill/>
          <a:ln>
            <a:noFill/>
          </a:ln>
        </p:spPr>
        <p:txBody>
          <a:bodyPr anchorCtr="0" anchor="t" bIns="91425" lIns="91425" spcFirstLastPara="1" rIns="91425" wrap="square" tIns="91425">
            <a:noAutofit/>
          </a:bodyPr>
          <a:lstStyle/>
          <a:p>
            <a:pPr indent="0" lvl="0" marL="12700" rtl="0" algn="ctr">
              <a:spcBef>
                <a:spcPts val="0"/>
              </a:spcBef>
              <a:spcAft>
                <a:spcPts val="0"/>
              </a:spcAft>
              <a:buClr>
                <a:srgbClr val="000000"/>
              </a:buClr>
              <a:buSzPts val="1100"/>
              <a:buFont typeface="Arial"/>
              <a:buNone/>
            </a:pPr>
            <a:r>
              <a:rPr lang="en" sz="1200">
                <a:latin typeface="Roboto"/>
                <a:ea typeface="Roboto"/>
                <a:cs typeface="Roboto"/>
                <a:sym typeface="Roboto"/>
              </a:rPr>
              <a:t>Simple application implementation with open data</a:t>
            </a:r>
            <a:endParaRPr sz="1200">
              <a:solidFill>
                <a:srgbClr val="000000"/>
              </a:solidFill>
              <a:latin typeface="Roboto"/>
              <a:ea typeface="Roboto"/>
              <a:cs typeface="Roboto"/>
              <a:sym typeface="Roboto"/>
            </a:endParaRPr>
          </a:p>
        </p:txBody>
      </p:sp>
      <p:cxnSp>
        <p:nvCxnSpPr>
          <p:cNvPr id="224" name="Google Shape;224;p18"/>
          <p:cNvCxnSpPr/>
          <p:nvPr/>
        </p:nvCxnSpPr>
        <p:spPr>
          <a:xfrm>
            <a:off x="2486100" y="2077575"/>
            <a:ext cx="2016600" cy="5400"/>
          </a:xfrm>
          <a:prstGeom prst="straightConnector1">
            <a:avLst/>
          </a:prstGeom>
          <a:noFill/>
          <a:ln cap="flat" cmpd="sng" w="38100">
            <a:solidFill>
              <a:schemeClr val="accent4"/>
            </a:solidFill>
            <a:prstDash val="solid"/>
            <a:round/>
            <a:headEnd len="med" w="med" type="none"/>
            <a:tailEnd len="med" w="med" type="none"/>
          </a:ln>
        </p:spPr>
      </p:cxnSp>
      <p:cxnSp>
        <p:nvCxnSpPr>
          <p:cNvPr id="225" name="Google Shape;225;p18"/>
          <p:cNvCxnSpPr/>
          <p:nvPr/>
        </p:nvCxnSpPr>
        <p:spPr>
          <a:xfrm>
            <a:off x="2239550" y="3087175"/>
            <a:ext cx="1975500" cy="8100"/>
          </a:xfrm>
          <a:prstGeom prst="straightConnector1">
            <a:avLst/>
          </a:prstGeom>
          <a:noFill/>
          <a:ln cap="flat" cmpd="sng" w="38100">
            <a:solidFill>
              <a:schemeClr val="accent2"/>
            </a:solidFill>
            <a:prstDash val="solid"/>
            <a:round/>
            <a:headEnd len="med" w="med" type="none"/>
            <a:tailEnd len="med" w="med" type="none"/>
          </a:ln>
        </p:spPr>
      </p:cxnSp>
      <p:cxnSp>
        <p:nvCxnSpPr>
          <p:cNvPr id="226" name="Google Shape;226;p18"/>
          <p:cNvCxnSpPr/>
          <p:nvPr/>
        </p:nvCxnSpPr>
        <p:spPr>
          <a:xfrm>
            <a:off x="5673000" y="2083788"/>
            <a:ext cx="1084200" cy="0"/>
          </a:xfrm>
          <a:prstGeom prst="straightConnector1">
            <a:avLst/>
          </a:prstGeom>
          <a:noFill/>
          <a:ln cap="flat" cmpd="sng" w="38100">
            <a:solidFill>
              <a:schemeClr val="accent3"/>
            </a:solidFill>
            <a:prstDash val="solid"/>
            <a:round/>
            <a:headEnd len="med" w="med" type="none"/>
            <a:tailEnd len="med" w="med" type="none"/>
          </a:ln>
        </p:spPr>
      </p:cxnSp>
      <p:cxnSp>
        <p:nvCxnSpPr>
          <p:cNvPr id="227" name="Google Shape;227;p18"/>
          <p:cNvCxnSpPr/>
          <p:nvPr/>
        </p:nvCxnSpPr>
        <p:spPr>
          <a:xfrm>
            <a:off x="5547450" y="3087175"/>
            <a:ext cx="1872300" cy="0"/>
          </a:xfrm>
          <a:prstGeom prst="straightConnector1">
            <a:avLst/>
          </a:prstGeom>
          <a:noFill/>
          <a:ln cap="flat" cmpd="sng" w="38100">
            <a:solidFill>
              <a:schemeClr val="accent1"/>
            </a:solidFill>
            <a:prstDash val="solid"/>
            <a:round/>
            <a:headEnd len="med" w="med" type="none"/>
            <a:tailEnd len="med" w="med" type="none"/>
          </a:ln>
        </p:spPr>
      </p:cxnSp>
      <p:pic>
        <p:nvPicPr>
          <p:cNvPr id="228" name="Google Shape;228;p18"/>
          <p:cNvPicPr preferRelativeResize="0"/>
          <p:nvPr/>
        </p:nvPicPr>
        <p:blipFill rotWithShape="1">
          <a:blip r:embed="rId3">
            <a:alphaModFix/>
          </a:blip>
          <a:srcRect b="0" l="17775" r="15500" t="0"/>
          <a:stretch/>
        </p:blipFill>
        <p:spPr>
          <a:xfrm>
            <a:off x="-457375" y="3319900"/>
            <a:ext cx="1216750" cy="1823600"/>
          </a:xfrm>
          <a:prstGeom prst="rect">
            <a:avLst/>
          </a:prstGeom>
          <a:noFill/>
          <a:ln>
            <a:noFill/>
          </a:ln>
        </p:spPr>
      </p:pic>
      <p:pic>
        <p:nvPicPr>
          <p:cNvPr id="229" name="Google Shape;229;p18"/>
          <p:cNvPicPr preferRelativeResize="0"/>
          <p:nvPr/>
        </p:nvPicPr>
        <p:blipFill rotWithShape="1">
          <a:blip r:embed="rId4">
            <a:alphaModFix/>
          </a:blip>
          <a:srcRect b="0" l="0" r="0" t="0"/>
          <a:stretch/>
        </p:blipFill>
        <p:spPr>
          <a:xfrm>
            <a:off x="7913575" y="-234575"/>
            <a:ext cx="1230425" cy="1230425"/>
          </a:xfrm>
          <a:prstGeom prst="rect">
            <a:avLst/>
          </a:prstGeom>
          <a:noFill/>
          <a:ln>
            <a:noFill/>
          </a:ln>
        </p:spPr>
      </p:pic>
      <p:pic>
        <p:nvPicPr>
          <p:cNvPr id="230" name="Google Shape;230;p18"/>
          <p:cNvPicPr preferRelativeResize="0"/>
          <p:nvPr/>
        </p:nvPicPr>
        <p:blipFill>
          <a:blip r:embed="rId5">
            <a:alphaModFix/>
          </a:blip>
          <a:stretch>
            <a:fillRect/>
          </a:stretch>
        </p:blipFill>
        <p:spPr>
          <a:xfrm>
            <a:off x="4125575" y="2381000"/>
            <a:ext cx="885251" cy="8852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19" title="GoodHack Cool Compass Tech Demo 2.mov">
            <a:hlinkClick r:id="rId3"/>
          </p:cNvPr>
          <p:cNvPicPr preferRelativeResize="0"/>
          <p:nvPr/>
        </p:nvPicPr>
        <p:blipFill>
          <a:blip r:embed="rId4">
            <a:alphaModFix/>
          </a:blip>
          <a:stretch>
            <a:fillRect/>
          </a:stretch>
        </p:blipFill>
        <p:spPr>
          <a:xfrm>
            <a:off x="1850325" y="140238"/>
            <a:ext cx="6484025" cy="4863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20"/>
          <p:cNvPicPr preferRelativeResize="0"/>
          <p:nvPr/>
        </p:nvPicPr>
        <p:blipFill>
          <a:blip r:embed="rId3">
            <a:alphaModFix/>
          </a:blip>
          <a:stretch>
            <a:fillRect/>
          </a:stretch>
        </p:blipFill>
        <p:spPr>
          <a:xfrm>
            <a:off x="1065988" y="152400"/>
            <a:ext cx="2235739" cy="4838700"/>
          </a:xfrm>
          <a:prstGeom prst="rect">
            <a:avLst/>
          </a:prstGeom>
          <a:noFill/>
          <a:ln>
            <a:noFill/>
          </a:ln>
        </p:spPr>
      </p:pic>
      <p:pic>
        <p:nvPicPr>
          <p:cNvPr id="241" name="Google Shape;241;p20"/>
          <p:cNvPicPr preferRelativeResize="0"/>
          <p:nvPr/>
        </p:nvPicPr>
        <p:blipFill>
          <a:blip r:embed="rId4">
            <a:alphaModFix/>
          </a:blip>
          <a:stretch>
            <a:fillRect/>
          </a:stretch>
        </p:blipFill>
        <p:spPr>
          <a:xfrm>
            <a:off x="3536951" y="628650"/>
            <a:ext cx="4838700" cy="483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21"/>
          <p:cNvPicPr preferRelativeResize="0"/>
          <p:nvPr/>
        </p:nvPicPr>
        <p:blipFill>
          <a:blip r:embed="rId3">
            <a:alphaModFix/>
          </a:blip>
          <a:stretch>
            <a:fillRect/>
          </a:stretch>
        </p:blipFill>
        <p:spPr>
          <a:xfrm>
            <a:off x="2083901" y="152400"/>
            <a:ext cx="2235739" cy="4838700"/>
          </a:xfrm>
          <a:prstGeom prst="rect">
            <a:avLst/>
          </a:prstGeom>
          <a:noFill/>
          <a:ln>
            <a:noFill/>
          </a:ln>
        </p:spPr>
      </p:pic>
      <p:pic>
        <p:nvPicPr>
          <p:cNvPr id="247" name="Google Shape;247;p21"/>
          <p:cNvPicPr preferRelativeResize="0"/>
          <p:nvPr/>
        </p:nvPicPr>
        <p:blipFill>
          <a:blip r:embed="rId4">
            <a:alphaModFix/>
          </a:blip>
          <a:stretch>
            <a:fillRect/>
          </a:stretch>
        </p:blipFill>
        <p:spPr>
          <a:xfrm>
            <a:off x="62325" y="1477650"/>
            <a:ext cx="1989875" cy="970375"/>
          </a:xfrm>
          <a:prstGeom prst="rect">
            <a:avLst/>
          </a:prstGeom>
          <a:noFill/>
          <a:ln>
            <a:noFill/>
          </a:ln>
        </p:spPr>
      </p:pic>
      <p:pic>
        <p:nvPicPr>
          <p:cNvPr id="248" name="Google Shape;248;p21"/>
          <p:cNvPicPr preferRelativeResize="0"/>
          <p:nvPr/>
        </p:nvPicPr>
        <p:blipFill>
          <a:blip r:embed="rId5">
            <a:alphaModFix/>
          </a:blip>
          <a:stretch>
            <a:fillRect/>
          </a:stretch>
        </p:blipFill>
        <p:spPr>
          <a:xfrm>
            <a:off x="4351349" y="152396"/>
            <a:ext cx="2235725" cy="4838716"/>
          </a:xfrm>
          <a:prstGeom prst="rect">
            <a:avLst/>
          </a:prstGeom>
          <a:noFill/>
          <a:ln>
            <a:noFill/>
          </a:ln>
        </p:spPr>
      </p:pic>
      <p:pic>
        <p:nvPicPr>
          <p:cNvPr id="249" name="Google Shape;249;p21"/>
          <p:cNvPicPr preferRelativeResize="0"/>
          <p:nvPr/>
        </p:nvPicPr>
        <p:blipFill>
          <a:blip r:embed="rId6">
            <a:alphaModFix/>
          </a:blip>
          <a:stretch>
            <a:fillRect/>
          </a:stretch>
        </p:blipFill>
        <p:spPr>
          <a:xfrm>
            <a:off x="6618776" y="152367"/>
            <a:ext cx="2235750" cy="483877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avels Infographics “by Slidego”">
  <a:themeElements>
    <a:clrScheme name="Simple Light">
      <a:dk1>
        <a:srgbClr val="000000"/>
      </a:dk1>
      <a:lt1>
        <a:srgbClr val="FFFFFF"/>
      </a:lt1>
      <a:dk2>
        <a:srgbClr val="595959"/>
      </a:dk2>
      <a:lt2>
        <a:srgbClr val="EEEEEE"/>
      </a:lt2>
      <a:accent1>
        <a:srgbClr val="F1C232"/>
      </a:accent1>
      <a:accent2>
        <a:srgbClr val="93C47D"/>
      </a:accent2>
      <a:accent3>
        <a:srgbClr val="8E7CC3"/>
      </a:accent3>
      <a:accent4>
        <a:srgbClr val="F8B179"/>
      </a:accent4>
      <a:accent5>
        <a:srgbClr val="38761D"/>
      </a:accent5>
      <a:accent6>
        <a:srgbClr val="93C47D"/>
      </a:accent6>
      <a:hlink>
        <a:srgbClr val="8E7CC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